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1"/>
  </p:sldMasterIdLst>
  <p:notesMasterIdLst>
    <p:notesMasterId r:id="rId45"/>
  </p:notesMasterIdLst>
  <p:handoutMasterIdLst>
    <p:handoutMasterId r:id="rId46"/>
  </p:handoutMasterIdLst>
  <p:sldIdLst>
    <p:sldId id="256" r:id="rId2"/>
    <p:sldId id="344" r:id="rId3"/>
    <p:sldId id="343" r:id="rId4"/>
    <p:sldId id="337" r:id="rId5"/>
    <p:sldId id="348" r:id="rId6"/>
    <p:sldId id="351" r:id="rId7"/>
    <p:sldId id="352" r:id="rId8"/>
    <p:sldId id="350" r:id="rId9"/>
    <p:sldId id="353" r:id="rId10"/>
    <p:sldId id="292" r:id="rId11"/>
    <p:sldId id="349" r:id="rId12"/>
    <p:sldId id="272" r:id="rId13"/>
    <p:sldId id="257" r:id="rId14"/>
    <p:sldId id="258" r:id="rId15"/>
    <p:sldId id="259" r:id="rId16"/>
    <p:sldId id="362" r:id="rId17"/>
    <p:sldId id="347" r:id="rId18"/>
    <p:sldId id="275" r:id="rId19"/>
    <p:sldId id="293" r:id="rId20"/>
    <p:sldId id="276" r:id="rId21"/>
    <p:sldId id="294" r:id="rId22"/>
    <p:sldId id="277" r:id="rId23"/>
    <p:sldId id="346" r:id="rId24"/>
    <p:sldId id="295" r:id="rId25"/>
    <p:sldId id="278" r:id="rId26"/>
    <p:sldId id="279" r:id="rId27"/>
    <p:sldId id="315" r:id="rId28"/>
    <p:sldId id="332" r:id="rId29"/>
    <p:sldId id="355" r:id="rId30"/>
    <p:sldId id="327" r:id="rId31"/>
    <p:sldId id="274" r:id="rId32"/>
    <p:sldId id="324" r:id="rId33"/>
    <p:sldId id="290" r:id="rId34"/>
    <p:sldId id="356" r:id="rId35"/>
    <p:sldId id="357" r:id="rId36"/>
    <p:sldId id="358" r:id="rId37"/>
    <p:sldId id="359" r:id="rId38"/>
    <p:sldId id="360" r:id="rId39"/>
    <p:sldId id="325" r:id="rId40"/>
    <p:sldId id="328" r:id="rId41"/>
    <p:sldId id="329" r:id="rId42"/>
    <p:sldId id="301" r:id="rId43"/>
    <p:sldId id="363" r:id="rId44"/>
  </p:sldIdLst>
  <p:sldSz cx="9144000" cy="6858000" type="screen4x3"/>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4F2270"/>
    <a:srgbClr val="FFCC00"/>
    <a:srgbClr val="66FFFF"/>
    <a:srgbClr val="00B0F0"/>
    <a:srgbClr val="6666FF"/>
    <a:srgbClr val="99CCFF"/>
    <a:srgbClr val="CC99FF"/>
    <a:srgbClr val="CCFF66"/>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66717" autoAdjust="0"/>
  </p:normalViewPr>
  <p:slideViewPr>
    <p:cSldViewPr>
      <p:cViewPr varScale="1">
        <p:scale>
          <a:sx n="77" d="100"/>
          <a:sy n="77" d="100"/>
        </p:scale>
        <p:origin x="2604"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7" d="100"/>
          <a:sy n="57" d="100"/>
        </p:scale>
        <p:origin x="-2484" y="-84"/>
      </p:cViewPr>
      <p:guideLst>
        <p:guide orient="horz" pos="2934"/>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259746-CE0C-42B1-B287-1B5A8D16EF4C}" type="doc">
      <dgm:prSet loTypeId="urn:microsoft.com/office/officeart/2005/8/layout/vProcess5" loCatId="process" qsTypeId="urn:microsoft.com/office/officeart/2005/8/quickstyle/3d2#1" qsCatId="3D" csTypeId="urn:microsoft.com/office/officeart/2005/8/colors/accent1_2" csCatId="accent1" phldr="1"/>
      <dgm:spPr/>
      <dgm:t>
        <a:bodyPr/>
        <a:lstStyle/>
        <a:p>
          <a:endParaRPr lang="en-US"/>
        </a:p>
      </dgm:t>
    </dgm:pt>
    <dgm:pt modelId="{2D8A3E09-145C-429E-ACD8-E9E2CA7280F9}">
      <dgm:prSet phldrT="[Text]" custT="1"/>
      <dgm:spPr>
        <a:solidFill>
          <a:srgbClr val="C00000"/>
        </a:solidFill>
      </dgm:spPr>
      <dgm:t>
        <a:bodyPr/>
        <a:lstStyle/>
        <a:p>
          <a:r>
            <a:rPr lang="en-US" sz="5400" kern="1200" dirty="0">
              <a:solidFill>
                <a:srgbClr val="FFFFCC"/>
              </a:solidFill>
              <a:effectLst>
                <a:outerShdw blurRad="38100" dist="38100" dir="2700000" algn="tl">
                  <a:srgbClr val="000000">
                    <a:alpha val="43137"/>
                  </a:srgbClr>
                </a:outerShdw>
              </a:effectLst>
              <a:latin typeface="Arial" pitchFamily="34" charset="0"/>
              <a:ea typeface="+mj-ea"/>
              <a:cs typeface="Arial" pitchFamily="34" charset="0"/>
            </a:rPr>
            <a:t>Immediate</a:t>
          </a:r>
        </a:p>
      </dgm:t>
    </dgm:pt>
    <dgm:pt modelId="{84307FFC-2384-4B21-B8AE-A7E6FCD7DB88}" type="parTrans" cxnId="{A0141636-D044-4FB9-AE9E-EE3FEC020847}">
      <dgm:prSet/>
      <dgm:spPr/>
      <dgm:t>
        <a:bodyPr/>
        <a:lstStyle/>
        <a:p>
          <a:endParaRPr lang="en-US"/>
        </a:p>
      </dgm:t>
    </dgm:pt>
    <dgm:pt modelId="{3F6C505B-C727-4EEA-A2D2-F103D6270D3F}" type="sibTrans" cxnId="{A0141636-D044-4FB9-AE9E-EE3FEC020847}">
      <dgm:prSet/>
      <dgm:spPr/>
      <dgm:t>
        <a:bodyPr/>
        <a:lstStyle/>
        <a:p>
          <a:endParaRPr lang="en-US"/>
        </a:p>
      </dgm:t>
    </dgm:pt>
    <dgm:pt modelId="{F561B9A5-5C8B-45E6-B09A-4FECBB6EF443}">
      <dgm:prSet phldrT="[Text]" custT="1"/>
      <dgm:spPr>
        <a:solidFill>
          <a:srgbClr val="FFC000"/>
        </a:solidFill>
        <a:ln>
          <a:solidFill>
            <a:schemeClr val="lt1">
              <a:hueOff val="0"/>
              <a:satOff val="0"/>
              <a:lumOff val="0"/>
            </a:schemeClr>
          </a:solidFill>
        </a:ln>
      </dgm:spPr>
      <dgm:t>
        <a:bodyPr/>
        <a:lstStyle/>
        <a:p>
          <a:r>
            <a:rPr lang="en-US" sz="5400" kern="1200" dirty="0">
              <a:solidFill>
                <a:srgbClr val="FFFFCC"/>
              </a:solidFill>
              <a:effectLst>
                <a:outerShdw blurRad="38100" dist="38100" dir="2700000" algn="tl">
                  <a:srgbClr val="000000">
                    <a:alpha val="43137"/>
                  </a:srgbClr>
                </a:outerShdw>
              </a:effectLst>
              <a:latin typeface="Arial" pitchFamily="34" charset="0"/>
              <a:ea typeface="+mj-ea"/>
              <a:cs typeface="Arial" pitchFamily="34" charset="0"/>
            </a:rPr>
            <a:t>Delayed</a:t>
          </a:r>
        </a:p>
      </dgm:t>
    </dgm:pt>
    <dgm:pt modelId="{9B118A3D-4E16-41E1-A46A-32CA0A4E5D06}" type="parTrans" cxnId="{B869CDF3-0DA5-48F1-87E0-A410F55FC932}">
      <dgm:prSet/>
      <dgm:spPr/>
      <dgm:t>
        <a:bodyPr/>
        <a:lstStyle/>
        <a:p>
          <a:endParaRPr lang="en-US"/>
        </a:p>
      </dgm:t>
    </dgm:pt>
    <dgm:pt modelId="{046A6E0E-D7CB-4C25-BECB-55C2B30030C5}" type="sibTrans" cxnId="{B869CDF3-0DA5-48F1-87E0-A410F55FC932}">
      <dgm:prSet/>
      <dgm:spPr/>
      <dgm:t>
        <a:bodyPr/>
        <a:lstStyle/>
        <a:p>
          <a:endParaRPr lang="en-US"/>
        </a:p>
      </dgm:t>
    </dgm:pt>
    <dgm:pt modelId="{AE6C4F4A-821B-4237-BA3B-5E42A5940B97}">
      <dgm:prSet phldrT="[Text]" custT="1"/>
      <dgm:spPr>
        <a:solidFill>
          <a:srgbClr val="339933"/>
        </a:solidFill>
      </dgm:spPr>
      <dgm:t>
        <a:bodyPr/>
        <a:lstStyle/>
        <a:p>
          <a:r>
            <a:rPr lang="en-US" sz="5400" kern="1200" dirty="0">
              <a:solidFill>
                <a:srgbClr val="FFFFCC"/>
              </a:solidFill>
              <a:effectLst>
                <a:outerShdw blurRad="38100" dist="38100" dir="2700000" algn="tl">
                  <a:srgbClr val="000000">
                    <a:alpha val="43137"/>
                  </a:srgbClr>
                </a:outerShdw>
              </a:effectLst>
              <a:latin typeface="Arial" pitchFamily="34" charset="0"/>
              <a:ea typeface="+mj-ea"/>
              <a:cs typeface="Arial" pitchFamily="34" charset="0"/>
            </a:rPr>
            <a:t>Minimal</a:t>
          </a:r>
        </a:p>
      </dgm:t>
    </dgm:pt>
    <dgm:pt modelId="{93D907A9-05D1-48FC-B233-F2FA6C4BFEC8}" type="parTrans" cxnId="{9B4875A4-1294-4B9E-8E68-42692214BBC0}">
      <dgm:prSet/>
      <dgm:spPr/>
      <dgm:t>
        <a:bodyPr/>
        <a:lstStyle/>
        <a:p>
          <a:endParaRPr lang="en-US"/>
        </a:p>
      </dgm:t>
    </dgm:pt>
    <dgm:pt modelId="{3DDD6D16-556E-4C14-80FE-F49831AB4A7C}" type="sibTrans" cxnId="{9B4875A4-1294-4B9E-8E68-42692214BBC0}">
      <dgm:prSet/>
      <dgm:spPr/>
      <dgm:t>
        <a:bodyPr/>
        <a:lstStyle/>
        <a:p>
          <a:endParaRPr lang="en-US"/>
        </a:p>
      </dgm:t>
    </dgm:pt>
    <dgm:pt modelId="{F997043B-01AF-4179-B064-B2958AA08F7B}" type="pres">
      <dgm:prSet presAssocID="{91259746-CE0C-42B1-B287-1B5A8D16EF4C}" presName="outerComposite" presStyleCnt="0">
        <dgm:presLayoutVars>
          <dgm:chMax val="5"/>
          <dgm:dir/>
          <dgm:resizeHandles val="exact"/>
        </dgm:presLayoutVars>
      </dgm:prSet>
      <dgm:spPr/>
      <dgm:t>
        <a:bodyPr/>
        <a:lstStyle/>
        <a:p>
          <a:endParaRPr lang="en-US"/>
        </a:p>
      </dgm:t>
    </dgm:pt>
    <dgm:pt modelId="{EFF9A333-1CD1-44B9-A0F6-2BE8C3824434}" type="pres">
      <dgm:prSet presAssocID="{91259746-CE0C-42B1-B287-1B5A8D16EF4C}" presName="dummyMaxCanvas" presStyleCnt="0">
        <dgm:presLayoutVars/>
      </dgm:prSet>
      <dgm:spPr/>
    </dgm:pt>
    <dgm:pt modelId="{C509FA34-72CC-47EF-A120-CB8EF93C91EB}" type="pres">
      <dgm:prSet presAssocID="{91259746-CE0C-42B1-B287-1B5A8D16EF4C}" presName="ThreeNodes_1" presStyleLbl="node1" presStyleIdx="0" presStyleCnt="3">
        <dgm:presLayoutVars>
          <dgm:bulletEnabled val="1"/>
        </dgm:presLayoutVars>
      </dgm:prSet>
      <dgm:spPr/>
      <dgm:t>
        <a:bodyPr/>
        <a:lstStyle/>
        <a:p>
          <a:endParaRPr lang="en-US"/>
        </a:p>
      </dgm:t>
    </dgm:pt>
    <dgm:pt modelId="{327800AF-CD48-45B7-8935-CF71364D655F}" type="pres">
      <dgm:prSet presAssocID="{91259746-CE0C-42B1-B287-1B5A8D16EF4C}" presName="ThreeNodes_2" presStyleLbl="node1" presStyleIdx="1" presStyleCnt="3">
        <dgm:presLayoutVars>
          <dgm:bulletEnabled val="1"/>
        </dgm:presLayoutVars>
      </dgm:prSet>
      <dgm:spPr/>
      <dgm:t>
        <a:bodyPr/>
        <a:lstStyle/>
        <a:p>
          <a:endParaRPr lang="en-US"/>
        </a:p>
      </dgm:t>
    </dgm:pt>
    <dgm:pt modelId="{91B80D59-8616-4E3C-A44B-160435814923}" type="pres">
      <dgm:prSet presAssocID="{91259746-CE0C-42B1-B287-1B5A8D16EF4C}" presName="ThreeNodes_3" presStyleLbl="node1" presStyleIdx="2" presStyleCnt="3">
        <dgm:presLayoutVars>
          <dgm:bulletEnabled val="1"/>
        </dgm:presLayoutVars>
      </dgm:prSet>
      <dgm:spPr/>
      <dgm:t>
        <a:bodyPr/>
        <a:lstStyle/>
        <a:p>
          <a:endParaRPr lang="en-US"/>
        </a:p>
      </dgm:t>
    </dgm:pt>
    <dgm:pt modelId="{EF0633A4-13BB-45DD-BCB2-E90E59CF08AB}" type="pres">
      <dgm:prSet presAssocID="{91259746-CE0C-42B1-B287-1B5A8D16EF4C}" presName="ThreeConn_1-2" presStyleLbl="fgAccFollowNode1" presStyleIdx="0" presStyleCnt="2">
        <dgm:presLayoutVars>
          <dgm:bulletEnabled val="1"/>
        </dgm:presLayoutVars>
      </dgm:prSet>
      <dgm:spPr/>
      <dgm:t>
        <a:bodyPr/>
        <a:lstStyle/>
        <a:p>
          <a:endParaRPr lang="en-US"/>
        </a:p>
      </dgm:t>
    </dgm:pt>
    <dgm:pt modelId="{1B034CF6-14A1-4CDB-B1FE-4E35A3DA39CB}" type="pres">
      <dgm:prSet presAssocID="{91259746-CE0C-42B1-B287-1B5A8D16EF4C}" presName="ThreeConn_2-3" presStyleLbl="fgAccFollowNode1" presStyleIdx="1" presStyleCnt="2">
        <dgm:presLayoutVars>
          <dgm:bulletEnabled val="1"/>
        </dgm:presLayoutVars>
      </dgm:prSet>
      <dgm:spPr/>
      <dgm:t>
        <a:bodyPr/>
        <a:lstStyle/>
        <a:p>
          <a:endParaRPr lang="en-US"/>
        </a:p>
      </dgm:t>
    </dgm:pt>
    <dgm:pt modelId="{85F687E9-2F07-4889-B488-A36751F2C795}" type="pres">
      <dgm:prSet presAssocID="{91259746-CE0C-42B1-B287-1B5A8D16EF4C}" presName="ThreeNodes_1_text" presStyleLbl="node1" presStyleIdx="2" presStyleCnt="3">
        <dgm:presLayoutVars>
          <dgm:bulletEnabled val="1"/>
        </dgm:presLayoutVars>
      </dgm:prSet>
      <dgm:spPr/>
      <dgm:t>
        <a:bodyPr/>
        <a:lstStyle/>
        <a:p>
          <a:endParaRPr lang="en-US"/>
        </a:p>
      </dgm:t>
    </dgm:pt>
    <dgm:pt modelId="{89218864-66D4-4561-8079-269A63D6D1B7}" type="pres">
      <dgm:prSet presAssocID="{91259746-CE0C-42B1-B287-1B5A8D16EF4C}" presName="ThreeNodes_2_text" presStyleLbl="node1" presStyleIdx="2" presStyleCnt="3">
        <dgm:presLayoutVars>
          <dgm:bulletEnabled val="1"/>
        </dgm:presLayoutVars>
      </dgm:prSet>
      <dgm:spPr/>
      <dgm:t>
        <a:bodyPr/>
        <a:lstStyle/>
        <a:p>
          <a:endParaRPr lang="en-US"/>
        </a:p>
      </dgm:t>
    </dgm:pt>
    <dgm:pt modelId="{480EAFF8-AB67-40ED-A45F-88ACBFBF5C79}" type="pres">
      <dgm:prSet presAssocID="{91259746-CE0C-42B1-B287-1B5A8D16EF4C}" presName="ThreeNodes_3_text" presStyleLbl="node1" presStyleIdx="2" presStyleCnt="3">
        <dgm:presLayoutVars>
          <dgm:bulletEnabled val="1"/>
        </dgm:presLayoutVars>
      </dgm:prSet>
      <dgm:spPr/>
      <dgm:t>
        <a:bodyPr/>
        <a:lstStyle/>
        <a:p>
          <a:endParaRPr lang="en-US"/>
        </a:p>
      </dgm:t>
    </dgm:pt>
  </dgm:ptLst>
  <dgm:cxnLst>
    <dgm:cxn modelId="{2DF15C3D-BEA5-403A-B310-7563FE7171BB}" type="presOf" srcId="{AE6C4F4A-821B-4237-BA3B-5E42A5940B97}" destId="{91B80D59-8616-4E3C-A44B-160435814923}" srcOrd="0" destOrd="0" presId="urn:microsoft.com/office/officeart/2005/8/layout/vProcess5"/>
    <dgm:cxn modelId="{B163DD34-7D65-4965-93EA-6957D2A87D17}" type="presOf" srcId="{91259746-CE0C-42B1-B287-1B5A8D16EF4C}" destId="{F997043B-01AF-4179-B064-B2958AA08F7B}" srcOrd="0" destOrd="0" presId="urn:microsoft.com/office/officeart/2005/8/layout/vProcess5"/>
    <dgm:cxn modelId="{96BE1EA5-E612-4269-B284-757E186CA801}" type="presOf" srcId="{2D8A3E09-145C-429E-ACD8-E9E2CA7280F9}" destId="{C509FA34-72CC-47EF-A120-CB8EF93C91EB}" srcOrd="0" destOrd="0" presId="urn:microsoft.com/office/officeart/2005/8/layout/vProcess5"/>
    <dgm:cxn modelId="{9B4875A4-1294-4B9E-8E68-42692214BBC0}" srcId="{91259746-CE0C-42B1-B287-1B5A8D16EF4C}" destId="{AE6C4F4A-821B-4237-BA3B-5E42A5940B97}" srcOrd="2" destOrd="0" parTransId="{93D907A9-05D1-48FC-B233-F2FA6C4BFEC8}" sibTransId="{3DDD6D16-556E-4C14-80FE-F49831AB4A7C}"/>
    <dgm:cxn modelId="{A0141636-D044-4FB9-AE9E-EE3FEC020847}" srcId="{91259746-CE0C-42B1-B287-1B5A8D16EF4C}" destId="{2D8A3E09-145C-429E-ACD8-E9E2CA7280F9}" srcOrd="0" destOrd="0" parTransId="{84307FFC-2384-4B21-B8AE-A7E6FCD7DB88}" sibTransId="{3F6C505B-C727-4EEA-A2D2-F103D6270D3F}"/>
    <dgm:cxn modelId="{7D1481A0-1084-4C44-9F48-B145D12EDF99}" type="presOf" srcId="{3F6C505B-C727-4EEA-A2D2-F103D6270D3F}" destId="{EF0633A4-13BB-45DD-BCB2-E90E59CF08AB}" srcOrd="0" destOrd="0" presId="urn:microsoft.com/office/officeart/2005/8/layout/vProcess5"/>
    <dgm:cxn modelId="{37E29642-D4AC-4B71-B0B4-F0DC14271490}" type="presOf" srcId="{2D8A3E09-145C-429E-ACD8-E9E2CA7280F9}" destId="{85F687E9-2F07-4889-B488-A36751F2C795}" srcOrd="1" destOrd="0" presId="urn:microsoft.com/office/officeart/2005/8/layout/vProcess5"/>
    <dgm:cxn modelId="{DCDA771D-A31B-41C3-A496-A237298FB37A}" type="presOf" srcId="{F561B9A5-5C8B-45E6-B09A-4FECBB6EF443}" destId="{89218864-66D4-4561-8079-269A63D6D1B7}" srcOrd="1" destOrd="0" presId="urn:microsoft.com/office/officeart/2005/8/layout/vProcess5"/>
    <dgm:cxn modelId="{139E8545-0DE9-4AF7-8013-E38A8405DDEA}" type="presOf" srcId="{AE6C4F4A-821B-4237-BA3B-5E42A5940B97}" destId="{480EAFF8-AB67-40ED-A45F-88ACBFBF5C79}" srcOrd="1" destOrd="0" presId="urn:microsoft.com/office/officeart/2005/8/layout/vProcess5"/>
    <dgm:cxn modelId="{B869CDF3-0DA5-48F1-87E0-A410F55FC932}" srcId="{91259746-CE0C-42B1-B287-1B5A8D16EF4C}" destId="{F561B9A5-5C8B-45E6-B09A-4FECBB6EF443}" srcOrd="1" destOrd="0" parTransId="{9B118A3D-4E16-41E1-A46A-32CA0A4E5D06}" sibTransId="{046A6E0E-D7CB-4C25-BECB-55C2B30030C5}"/>
    <dgm:cxn modelId="{A44E636E-CCEB-4B70-8D73-0115096B99E4}" type="presOf" srcId="{F561B9A5-5C8B-45E6-B09A-4FECBB6EF443}" destId="{327800AF-CD48-45B7-8935-CF71364D655F}" srcOrd="0" destOrd="0" presId="urn:microsoft.com/office/officeart/2005/8/layout/vProcess5"/>
    <dgm:cxn modelId="{B0E7A952-DEB7-44E3-87D6-901758600491}" type="presOf" srcId="{046A6E0E-D7CB-4C25-BECB-55C2B30030C5}" destId="{1B034CF6-14A1-4CDB-B1FE-4E35A3DA39CB}" srcOrd="0" destOrd="0" presId="urn:microsoft.com/office/officeart/2005/8/layout/vProcess5"/>
    <dgm:cxn modelId="{F3F5D76B-993C-4CE3-909B-ED2796182CC8}" type="presParOf" srcId="{F997043B-01AF-4179-B064-B2958AA08F7B}" destId="{EFF9A333-1CD1-44B9-A0F6-2BE8C3824434}" srcOrd="0" destOrd="0" presId="urn:microsoft.com/office/officeart/2005/8/layout/vProcess5"/>
    <dgm:cxn modelId="{2AAA2531-0B17-4566-9FE9-4F0364CA791D}" type="presParOf" srcId="{F997043B-01AF-4179-B064-B2958AA08F7B}" destId="{C509FA34-72CC-47EF-A120-CB8EF93C91EB}" srcOrd="1" destOrd="0" presId="urn:microsoft.com/office/officeart/2005/8/layout/vProcess5"/>
    <dgm:cxn modelId="{3B4E4295-102A-43D2-A6D4-D315AFFC790F}" type="presParOf" srcId="{F997043B-01AF-4179-B064-B2958AA08F7B}" destId="{327800AF-CD48-45B7-8935-CF71364D655F}" srcOrd="2" destOrd="0" presId="urn:microsoft.com/office/officeart/2005/8/layout/vProcess5"/>
    <dgm:cxn modelId="{E55C0535-3F64-4581-9A61-3CAB09C418F6}" type="presParOf" srcId="{F997043B-01AF-4179-B064-B2958AA08F7B}" destId="{91B80D59-8616-4E3C-A44B-160435814923}" srcOrd="3" destOrd="0" presId="urn:microsoft.com/office/officeart/2005/8/layout/vProcess5"/>
    <dgm:cxn modelId="{17B9B8D9-CC6D-4E86-9E36-039E07EB5E1B}" type="presParOf" srcId="{F997043B-01AF-4179-B064-B2958AA08F7B}" destId="{EF0633A4-13BB-45DD-BCB2-E90E59CF08AB}" srcOrd="4" destOrd="0" presId="urn:microsoft.com/office/officeart/2005/8/layout/vProcess5"/>
    <dgm:cxn modelId="{2D296AA1-0A43-4A58-892C-A451E1607DC4}" type="presParOf" srcId="{F997043B-01AF-4179-B064-B2958AA08F7B}" destId="{1B034CF6-14A1-4CDB-B1FE-4E35A3DA39CB}" srcOrd="5" destOrd="0" presId="urn:microsoft.com/office/officeart/2005/8/layout/vProcess5"/>
    <dgm:cxn modelId="{2A29D600-AA29-41BD-9053-2D720D08D12B}" type="presParOf" srcId="{F997043B-01AF-4179-B064-B2958AA08F7B}" destId="{85F687E9-2F07-4889-B488-A36751F2C795}" srcOrd="6" destOrd="0" presId="urn:microsoft.com/office/officeart/2005/8/layout/vProcess5"/>
    <dgm:cxn modelId="{EB8AED30-A909-40F5-8AC3-BAE938962887}" type="presParOf" srcId="{F997043B-01AF-4179-B064-B2958AA08F7B}" destId="{89218864-66D4-4561-8079-269A63D6D1B7}" srcOrd="7" destOrd="0" presId="urn:microsoft.com/office/officeart/2005/8/layout/vProcess5"/>
    <dgm:cxn modelId="{AA1358C1-CD5F-490C-9CCE-F2A0486B70C9}" type="presParOf" srcId="{F997043B-01AF-4179-B064-B2958AA08F7B}" destId="{480EAFF8-AB67-40ED-A45F-88ACBFBF5C79}"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09FA34-72CC-47EF-A120-CB8EF93C91EB}">
      <dsp:nvSpPr>
        <dsp:cNvPr id="0" name=""/>
        <dsp:cNvSpPr/>
      </dsp:nvSpPr>
      <dsp:spPr>
        <a:xfrm>
          <a:off x="0" y="0"/>
          <a:ext cx="5634990" cy="1363980"/>
        </a:xfrm>
        <a:prstGeom prst="roundRect">
          <a:avLst>
            <a:gd name="adj" fmla="val 10000"/>
          </a:avLst>
        </a:prstGeom>
        <a:solidFill>
          <a:srgbClr val="C00000"/>
        </a:solidFill>
        <a:ln>
          <a:noFill/>
        </a:ln>
        <a:effectLst>
          <a:outerShdw blurRad="65500" dist="381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5740" tIns="205740" rIns="205740" bIns="205740" numCol="1" spcCol="1270" anchor="ctr" anchorCtr="0">
          <a:noAutofit/>
        </a:bodyPr>
        <a:lstStyle/>
        <a:p>
          <a:pPr lvl="0" algn="l" defTabSz="2400300">
            <a:lnSpc>
              <a:spcPct val="90000"/>
            </a:lnSpc>
            <a:spcBef>
              <a:spcPct val="0"/>
            </a:spcBef>
            <a:spcAft>
              <a:spcPct val="35000"/>
            </a:spcAft>
          </a:pPr>
          <a:r>
            <a:rPr lang="en-US" sz="5400" kern="1200" dirty="0">
              <a:solidFill>
                <a:srgbClr val="FFFFCC"/>
              </a:solidFill>
              <a:effectLst>
                <a:outerShdw blurRad="38100" dist="38100" dir="2700000" algn="tl">
                  <a:srgbClr val="000000">
                    <a:alpha val="43137"/>
                  </a:srgbClr>
                </a:outerShdw>
              </a:effectLst>
              <a:latin typeface="Arial" pitchFamily="34" charset="0"/>
              <a:ea typeface="+mj-ea"/>
              <a:cs typeface="Arial" pitchFamily="34" charset="0"/>
            </a:rPr>
            <a:t>Immediate</a:t>
          </a:r>
        </a:p>
      </dsp:txBody>
      <dsp:txXfrm>
        <a:off x="39950" y="39950"/>
        <a:ext cx="4163148" cy="1284080"/>
      </dsp:txXfrm>
    </dsp:sp>
    <dsp:sp modelId="{327800AF-CD48-45B7-8935-CF71364D655F}">
      <dsp:nvSpPr>
        <dsp:cNvPr id="0" name=""/>
        <dsp:cNvSpPr/>
      </dsp:nvSpPr>
      <dsp:spPr>
        <a:xfrm>
          <a:off x="497204" y="1591309"/>
          <a:ext cx="5634990" cy="1363980"/>
        </a:xfrm>
        <a:prstGeom prst="roundRect">
          <a:avLst>
            <a:gd name="adj" fmla="val 10000"/>
          </a:avLst>
        </a:prstGeom>
        <a:solidFill>
          <a:srgbClr val="FFC000"/>
        </a:solidFill>
        <a:ln>
          <a:solidFill>
            <a:schemeClr val="lt1">
              <a:hueOff val="0"/>
              <a:satOff val="0"/>
              <a:lumOff val="0"/>
            </a:schemeClr>
          </a:solidFill>
        </a:ln>
        <a:effectLst>
          <a:outerShdw blurRad="65500" dist="381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5740" tIns="205740" rIns="205740" bIns="205740" numCol="1" spcCol="1270" anchor="ctr" anchorCtr="0">
          <a:noAutofit/>
        </a:bodyPr>
        <a:lstStyle/>
        <a:p>
          <a:pPr lvl="0" algn="l" defTabSz="2400300">
            <a:lnSpc>
              <a:spcPct val="90000"/>
            </a:lnSpc>
            <a:spcBef>
              <a:spcPct val="0"/>
            </a:spcBef>
            <a:spcAft>
              <a:spcPct val="35000"/>
            </a:spcAft>
          </a:pPr>
          <a:r>
            <a:rPr lang="en-US" sz="5400" kern="1200" dirty="0">
              <a:solidFill>
                <a:srgbClr val="FFFFCC"/>
              </a:solidFill>
              <a:effectLst>
                <a:outerShdw blurRad="38100" dist="38100" dir="2700000" algn="tl">
                  <a:srgbClr val="000000">
                    <a:alpha val="43137"/>
                  </a:srgbClr>
                </a:outerShdw>
              </a:effectLst>
              <a:latin typeface="Arial" pitchFamily="34" charset="0"/>
              <a:ea typeface="+mj-ea"/>
              <a:cs typeface="Arial" pitchFamily="34" charset="0"/>
            </a:rPr>
            <a:t>Delayed</a:t>
          </a:r>
        </a:p>
      </dsp:txBody>
      <dsp:txXfrm>
        <a:off x="537154" y="1631259"/>
        <a:ext cx="4171298" cy="1284080"/>
      </dsp:txXfrm>
    </dsp:sp>
    <dsp:sp modelId="{91B80D59-8616-4E3C-A44B-160435814923}">
      <dsp:nvSpPr>
        <dsp:cNvPr id="0" name=""/>
        <dsp:cNvSpPr/>
      </dsp:nvSpPr>
      <dsp:spPr>
        <a:xfrm>
          <a:off x="994409" y="3182619"/>
          <a:ext cx="5634990" cy="1363980"/>
        </a:xfrm>
        <a:prstGeom prst="roundRect">
          <a:avLst>
            <a:gd name="adj" fmla="val 10000"/>
          </a:avLst>
        </a:prstGeom>
        <a:solidFill>
          <a:srgbClr val="339933"/>
        </a:solidFill>
        <a:ln>
          <a:noFill/>
        </a:ln>
        <a:effectLst>
          <a:outerShdw blurRad="65500" dist="381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5740" tIns="205740" rIns="205740" bIns="205740" numCol="1" spcCol="1270" anchor="ctr" anchorCtr="0">
          <a:noAutofit/>
        </a:bodyPr>
        <a:lstStyle/>
        <a:p>
          <a:pPr lvl="0" algn="l" defTabSz="2400300">
            <a:lnSpc>
              <a:spcPct val="90000"/>
            </a:lnSpc>
            <a:spcBef>
              <a:spcPct val="0"/>
            </a:spcBef>
            <a:spcAft>
              <a:spcPct val="35000"/>
            </a:spcAft>
          </a:pPr>
          <a:r>
            <a:rPr lang="en-US" sz="5400" kern="1200" dirty="0">
              <a:solidFill>
                <a:srgbClr val="FFFFCC"/>
              </a:solidFill>
              <a:effectLst>
                <a:outerShdw blurRad="38100" dist="38100" dir="2700000" algn="tl">
                  <a:srgbClr val="000000">
                    <a:alpha val="43137"/>
                  </a:srgbClr>
                </a:outerShdw>
              </a:effectLst>
              <a:latin typeface="Arial" pitchFamily="34" charset="0"/>
              <a:ea typeface="+mj-ea"/>
              <a:cs typeface="Arial" pitchFamily="34" charset="0"/>
            </a:rPr>
            <a:t>Minimal</a:t>
          </a:r>
        </a:p>
      </dsp:txBody>
      <dsp:txXfrm>
        <a:off x="1034359" y="3222569"/>
        <a:ext cx="4171298" cy="1284080"/>
      </dsp:txXfrm>
    </dsp:sp>
    <dsp:sp modelId="{EF0633A4-13BB-45DD-BCB2-E90E59CF08AB}">
      <dsp:nvSpPr>
        <dsp:cNvPr id="0" name=""/>
        <dsp:cNvSpPr/>
      </dsp:nvSpPr>
      <dsp:spPr>
        <a:xfrm>
          <a:off x="4748403" y="1034351"/>
          <a:ext cx="886587" cy="886587"/>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4947885" y="1034351"/>
        <a:ext cx="487623" cy="667157"/>
      </dsp:txXfrm>
    </dsp:sp>
    <dsp:sp modelId="{1B034CF6-14A1-4CDB-B1FE-4E35A3DA39CB}">
      <dsp:nvSpPr>
        <dsp:cNvPr id="0" name=""/>
        <dsp:cNvSpPr/>
      </dsp:nvSpPr>
      <dsp:spPr>
        <a:xfrm>
          <a:off x="5245608" y="2616568"/>
          <a:ext cx="886587" cy="886587"/>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5445090" y="2616568"/>
        <a:ext cx="487623" cy="667157"/>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37A9E6-CA60-F94E-AEAF-6EAF822674CE}"/>
              </a:ext>
            </a:extLst>
          </p:cNvPr>
          <p:cNvSpPr>
            <a:spLocks noGrp="1"/>
          </p:cNvSpPr>
          <p:nvPr>
            <p:ph type="hdr" sz="quarter"/>
          </p:nvPr>
        </p:nvSpPr>
        <p:spPr>
          <a:xfrm>
            <a:off x="0" y="0"/>
            <a:ext cx="2971800"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6EE8E21-F6E0-E143-9881-5BD6598751C1}"/>
              </a:ext>
            </a:extLst>
          </p:cNvPr>
          <p:cNvSpPr>
            <a:spLocks noGrp="1"/>
          </p:cNvSpPr>
          <p:nvPr>
            <p:ph type="dt" sz="quarter" idx="1"/>
          </p:nvPr>
        </p:nvSpPr>
        <p:spPr>
          <a:xfrm>
            <a:off x="3884613" y="0"/>
            <a:ext cx="2971800" cy="466725"/>
          </a:xfrm>
          <a:prstGeom prst="rect">
            <a:avLst/>
          </a:prstGeom>
        </p:spPr>
        <p:txBody>
          <a:bodyPr vert="horz" lIns="91440" tIns="45720" rIns="91440" bIns="45720" rtlCol="0"/>
          <a:lstStyle>
            <a:lvl1pPr algn="r">
              <a:defRPr sz="1200"/>
            </a:lvl1pPr>
          </a:lstStyle>
          <a:p>
            <a:fld id="{A8B28F56-5B3A-C24D-A78A-A445B358C014}" type="datetimeFigureOut">
              <a:rPr lang="en-US" smtClean="0"/>
              <a:t>3/28/2019</a:t>
            </a:fld>
            <a:endParaRPr lang="en-US"/>
          </a:p>
        </p:txBody>
      </p:sp>
      <p:sp>
        <p:nvSpPr>
          <p:cNvPr id="4" name="Footer Placeholder 3">
            <a:extLst>
              <a:ext uri="{FF2B5EF4-FFF2-40B4-BE49-F238E27FC236}">
                <a16:creationId xmlns:a16="http://schemas.microsoft.com/office/drawing/2014/main" id="{B963E002-3B84-BD42-9ADC-6D09B68C15E6}"/>
              </a:ext>
            </a:extLst>
          </p:cNvPr>
          <p:cNvSpPr>
            <a:spLocks noGrp="1"/>
          </p:cNvSpPr>
          <p:nvPr>
            <p:ph type="ftr" sz="quarter" idx="2"/>
          </p:nvPr>
        </p:nvSpPr>
        <p:spPr>
          <a:xfrm>
            <a:off x="0" y="8847138"/>
            <a:ext cx="2971800"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1D53075-1B22-EA40-ADCC-FC5E120F3671}"/>
              </a:ext>
            </a:extLst>
          </p:cNvPr>
          <p:cNvSpPr>
            <a:spLocks noGrp="1"/>
          </p:cNvSpPr>
          <p:nvPr>
            <p:ph type="sldNum" sz="quarter" idx="3"/>
          </p:nvPr>
        </p:nvSpPr>
        <p:spPr>
          <a:xfrm>
            <a:off x="3884613" y="8847138"/>
            <a:ext cx="2971800" cy="466725"/>
          </a:xfrm>
          <a:prstGeom prst="rect">
            <a:avLst/>
          </a:prstGeom>
        </p:spPr>
        <p:txBody>
          <a:bodyPr vert="horz" lIns="91440" tIns="45720" rIns="91440" bIns="45720" rtlCol="0" anchor="b"/>
          <a:lstStyle>
            <a:lvl1pPr algn="r">
              <a:defRPr sz="1200"/>
            </a:lvl1pPr>
          </a:lstStyle>
          <a:p>
            <a:fld id="{B109DCFE-5057-4847-AC02-C3699CB13688}" type="slidenum">
              <a:rPr lang="en-US" smtClean="0"/>
              <a:t>‹#›</a:t>
            </a:fld>
            <a:endParaRPr lang="en-US"/>
          </a:p>
        </p:txBody>
      </p:sp>
    </p:spTree>
    <p:extLst>
      <p:ext uri="{BB962C8B-B14F-4D97-AF65-F5344CB8AC3E}">
        <p14:creationId xmlns:p14="http://schemas.microsoft.com/office/powerpoint/2010/main" val="2711546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5693"/>
          </a:xfrm>
          <a:prstGeom prst="rect">
            <a:avLst/>
          </a:prstGeom>
        </p:spPr>
        <p:txBody>
          <a:bodyPr vert="horz" lIns="91440" tIns="45720" rIns="91440" bIns="45720" rtlCol="0"/>
          <a:lstStyle>
            <a:lvl1pPr algn="r">
              <a:defRPr sz="1200"/>
            </a:lvl1pPr>
          </a:lstStyle>
          <a:p>
            <a:fld id="{31F7CEA8-BEE2-465D-8074-B97EE4CB4402}" type="datetimeFigureOut">
              <a:rPr lang="en-US" smtClean="0"/>
              <a:pPr/>
              <a:t>3/28/2019</a:t>
            </a:fld>
            <a:endParaRPr lang="en-US"/>
          </a:p>
        </p:txBody>
      </p:sp>
      <p:sp>
        <p:nvSpPr>
          <p:cNvPr id="4" name="Slide Image Placeholder 3"/>
          <p:cNvSpPr>
            <a:spLocks noGrp="1" noRot="1" noChangeAspect="1"/>
          </p:cNvSpPr>
          <p:nvPr>
            <p:ph type="sldImg" idx="2"/>
          </p:nvPr>
        </p:nvSpPr>
        <p:spPr>
          <a:xfrm>
            <a:off x="1101725" y="698500"/>
            <a:ext cx="4654550" cy="34925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24085"/>
            <a:ext cx="5486400" cy="41912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6553"/>
            <a:ext cx="2971800" cy="46569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6553"/>
            <a:ext cx="2971800" cy="465693"/>
          </a:xfrm>
          <a:prstGeom prst="rect">
            <a:avLst/>
          </a:prstGeom>
        </p:spPr>
        <p:txBody>
          <a:bodyPr vert="horz" lIns="91440" tIns="45720" rIns="91440" bIns="45720" rtlCol="0" anchor="b"/>
          <a:lstStyle>
            <a:lvl1pPr algn="r">
              <a:defRPr sz="1200"/>
            </a:lvl1pPr>
          </a:lstStyle>
          <a:p>
            <a:fld id="{51507C91-0C43-4811-804B-264CDE7F1949}" type="slidenum">
              <a:rPr lang="en-US" smtClean="0"/>
              <a:pPr/>
              <a:t>‹#›</a:t>
            </a:fld>
            <a:endParaRPr lang="en-US"/>
          </a:p>
        </p:txBody>
      </p:sp>
    </p:spTree>
    <p:extLst>
      <p:ext uri="{BB962C8B-B14F-4D97-AF65-F5344CB8AC3E}">
        <p14:creationId xmlns:p14="http://schemas.microsoft.com/office/powerpoint/2010/main" val="1069793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en.wikipedia.org/wiki/2011_Joplin_tornado" TargetMode="External"/><Relationship Id="rId13" Type="http://schemas.openxmlformats.org/officeDocument/2006/relationships/hyperlink" Target="http://en.wikipedia.org/wiki/1947_Glazier-Higgins-Woodward_tornadoes" TargetMode="External"/><Relationship Id="rId18" Type="http://schemas.openxmlformats.org/officeDocument/2006/relationships/hyperlink" Target="http://en.wikipedia.org/wiki/Urban_Search_and_Rescue_Missouri_Task_Force_1" TargetMode="External"/><Relationship Id="rId3" Type="http://schemas.openxmlformats.org/officeDocument/2006/relationships/hyperlink" Target="http://en.wikipedia.org/wiki/Enhanced_Fujita_Scale" TargetMode="External"/><Relationship Id="rId7" Type="http://schemas.openxmlformats.org/officeDocument/2006/relationships/hyperlink" Target="http://en.wikipedia.org/wiki/Tornado_outbreak" TargetMode="External"/><Relationship Id="rId12" Type="http://schemas.openxmlformats.org/officeDocument/2006/relationships/hyperlink" Target="http://en.wikipedia.org/wiki/United_States" TargetMode="External"/><Relationship Id="rId17" Type="http://schemas.openxmlformats.org/officeDocument/2006/relationships/hyperlink" Target="http://en.wikipedia.org/wiki/Missouri_National_Guard" TargetMode="External"/><Relationship Id="rId2" Type="http://schemas.openxmlformats.org/officeDocument/2006/relationships/slide" Target="../slides/slide11.xml"/><Relationship Id="rId16" Type="http://schemas.openxmlformats.org/officeDocument/2006/relationships/hyperlink" Target="http://en.wikipedia.org/wiki/State_of_emergency" TargetMode="External"/><Relationship Id="rId20" Type="http://schemas.openxmlformats.org/officeDocument/2006/relationships/hyperlink" Target="http://en.wikipedia.org/wiki/Joplin_Police_Department" TargetMode="External"/><Relationship Id="rId1" Type="http://schemas.openxmlformats.org/officeDocument/2006/relationships/notesMaster" Target="../notesMasters/notesMaster1.xml"/><Relationship Id="rId6" Type="http://schemas.openxmlformats.org/officeDocument/2006/relationships/hyperlink" Target="http://en.wikipedia.org/wiki/May_21%E2%80%9326,_2011_tornado_outbreak_sequence" TargetMode="External"/><Relationship Id="rId11" Type="http://schemas.openxmlformats.org/officeDocument/2006/relationships/hyperlink" Target="http://en.wikipedia.org/wiki/Newton_County,_Missouri" TargetMode="External"/><Relationship Id="rId5" Type="http://schemas.openxmlformats.org/officeDocument/2006/relationships/hyperlink" Target="http://en.wikipedia.org/wiki/Joplin,_Missouri" TargetMode="External"/><Relationship Id="rId15" Type="http://schemas.openxmlformats.org/officeDocument/2006/relationships/hyperlink" Target="http://en.wikipedia.org/wiki/Jay_Nixon" TargetMode="External"/><Relationship Id="rId10" Type="http://schemas.openxmlformats.org/officeDocument/2006/relationships/hyperlink" Target="http://en.wikipedia.org/wiki/Jasper_County,_Missouri" TargetMode="External"/><Relationship Id="rId19" Type="http://schemas.openxmlformats.org/officeDocument/2006/relationships/hyperlink" Target="http://en.wikipedia.org/wiki/Missouri_State_Highway_Patrol" TargetMode="External"/><Relationship Id="rId4" Type="http://schemas.openxmlformats.org/officeDocument/2006/relationships/hyperlink" Target="http://en.wikipedia.org/wiki/Multiple-vortex_tornado" TargetMode="External"/><Relationship Id="rId9" Type="http://schemas.openxmlformats.org/officeDocument/2006/relationships/hyperlink" Target="http://en.wikipedia.org/wiki/Interstate_44" TargetMode="External"/><Relationship Id="rId14" Type="http://schemas.openxmlformats.org/officeDocument/2006/relationships/hyperlink" Target="http://en.wikipedia.org/wiki/Governor_of_Missouri"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en.wikipedia.org/wiki/Texas_Department_of_Public_Safety" TargetMode="External"/><Relationship Id="rId3" Type="http://schemas.openxmlformats.org/officeDocument/2006/relationships/hyperlink" Target="http://en.wikipedia.org/wiki/Ammonium_nitrate" TargetMode="External"/><Relationship Id="rId7" Type="http://schemas.openxmlformats.org/officeDocument/2006/relationships/hyperlink" Target="http://en.wikipedia.org/wiki/West_Fertilizer_Company_explosion"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en.wikipedia.org/wiki/Emergency_service" TargetMode="External"/><Relationship Id="rId5" Type="http://schemas.openxmlformats.org/officeDocument/2006/relationships/hyperlink" Target="http://en.wikipedia.org/wiki/Waco,_Texas" TargetMode="External"/><Relationship Id="rId10" Type="http://schemas.openxmlformats.org/officeDocument/2006/relationships/hyperlink" Target="http://en.wikipedia.org/wiki/U.S._Chemical_Safety_and_Hazard_Investigation_Board" TargetMode="External"/><Relationship Id="rId4" Type="http://schemas.openxmlformats.org/officeDocument/2006/relationships/hyperlink" Target="http://en.wikipedia.org/wiki/West,_Texas" TargetMode="External"/><Relationship Id="rId9" Type="http://schemas.openxmlformats.org/officeDocument/2006/relationships/hyperlink" Target="http://en.wikipedia.org/wiki/Texas_Ranger_Division"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Twofold</a:t>
            </a:r>
            <a:r>
              <a:rPr lang="en-US" baseline="0" dirty="0"/>
              <a:t> purpose:</a:t>
            </a:r>
          </a:p>
          <a:p>
            <a:r>
              <a:rPr lang="en-US" baseline="0" dirty="0"/>
              <a:t>Acquaint with disaster triage</a:t>
            </a:r>
          </a:p>
          <a:p>
            <a:r>
              <a:rPr lang="en-US" baseline="0" dirty="0"/>
              <a:t>Consider ethical issues attendant upon mass casualty / public health crises</a:t>
            </a:r>
            <a:endParaRPr lang="en-US" dirty="0"/>
          </a:p>
        </p:txBody>
      </p:sp>
      <p:sp>
        <p:nvSpPr>
          <p:cNvPr id="4" name="Slide Number Placeholder 3"/>
          <p:cNvSpPr>
            <a:spLocks noGrp="1"/>
          </p:cNvSpPr>
          <p:nvPr>
            <p:ph type="sldNum" sz="quarter" idx="10"/>
          </p:nvPr>
        </p:nvSpPr>
        <p:spPr/>
        <p:txBody>
          <a:bodyPr/>
          <a:lstStyle/>
          <a:p>
            <a:fld id="{51507C91-0C43-4811-804B-264CDE7F194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St John’s Regional Medical Center in Joplin, MO was in the path of the</a:t>
            </a:r>
            <a:r>
              <a:rPr lang="en-US" baseline="0" dirty="0"/>
              <a:t> </a:t>
            </a:r>
            <a:r>
              <a:rPr lang="en-US" dirty="0"/>
              <a:t>tornado in 2011.</a:t>
            </a:r>
          </a:p>
          <a:p>
            <a:endParaRPr lang="en-US" dirty="0"/>
          </a:p>
          <a:p>
            <a:r>
              <a:rPr lang="en-US" dirty="0"/>
              <a:t>Wikipedia:</a:t>
            </a:r>
          </a:p>
          <a:p>
            <a:r>
              <a:rPr lang="en-US" dirty="0"/>
              <a:t>The </a:t>
            </a:r>
            <a:r>
              <a:rPr lang="en-US" b="1" dirty="0"/>
              <a:t>2011 Joplin tornado</a:t>
            </a:r>
            <a:r>
              <a:rPr lang="en-US" dirty="0"/>
              <a:t> was a catastrophic </a:t>
            </a:r>
            <a:r>
              <a:rPr lang="en-US" dirty="0">
                <a:hlinkClick r:id="rId3" tooltip="Enhanced Fujita Scale"/>
              </a:rPr>
              <a:t>EF5</a:t>
            </a:r>
            <a:r>
              <a:rPr lang="en-US" dirty="0"/>
              <a:t> </a:t>
            </a:r>
            <a:r>
              <a:rPr lang="en-US" dirty="0">
                <a:hlinkClick r:id="rId4" tooltip="Multiple-vortex tornado"/>
              </a:rPr>
              <a:t>multiple-vortex tornado</a:t>
            </a:r>
            <a:r>
              <a:rPr lang="en-US" dirty="0"/>
              <a:t> that struck </a:t>
            </a:r>
            <a:r>
              <a:rPr lang="en-US" dirty="0">
                <a:hlinkClick r:id="rId5" tooltip="Joplin, Missouri"/>
              </a:rPr>
              <a:t>Joplin, Missouri</a:t>
            </a:r>
            <a:r>
              <a:rPr lang="en-US" dirty="0"/>
              <a:t>, late in the afternoon of Sunday, May 22, 2011. It was part of a </a:t>
            </a:r>
            <a:r>
              <a:rPr lang="en-US" dirty="0">
                <a:hlinkClick r:id="rId6" tooltip="May 21–26, 2011 tornado outbreak sequence"/>
              </a:rPr>
              <a:t>larger late-May</a:t>
            </a:r>
            <a:r>
              <a:rPr lang="en-US" dirty="0"/>
              <a:t> </a:t>
            </a:r>
            <a:r>
              <a:rPr lang="en-US" dirty="0">
                <a:hlinkClick r:id="rId7" tooltip="Tornado outbreak"/>
              </a:rPr>
              <a:t>tornado outbreak</a:t>
            </a:r>
            <a:r>
              <a:rPr lang="en-US" dirty="0"/>
              <a:t> and reached a maximum width of nearly 1 mile (1.6 km) during its path through the southern part of the city.</a:t>
            </a:r>
            <a:r>
              <a:rPr lang="en-US" baseline="30000" dirty="0">
                <a:hlinkClick r:id="rId8"/>
              </a:rPr>
              <a:t>[6]</a:t>
            </a:r>
            <a:r>
              <a:rPr lang="en-US" dirty="0"/>
              <a:t> It rapidly intensified and tracked eastward across the city, and then continued eastward across </a:t>
            </a:r>
            <a:r>
              <a:rPr lang="en-US" dirty="0">
                <a:hlinkClick r:id="rId9" tooltip="Interstate 44"/>
              </a:rPr>
              <a:t>Interstate 44</a:t>
            </a:r>
            <a:r>
              <a:rPr lang="en-US" dirty="0"/>
              <a:t> into rural portions of </a:t>
            </a:r>
            <a:r>
              <a:rPr lang="en-US" dirty="0">
                <a:hlinkClick r:id="rId10" tooltip="Jasper County, Missouri"/>
              </a:rPr>
              <a:t>Jasper County</a:t>
            </a:r>
            <a:r>
              <a:rPr lang="en-US" dirty="0"/>
              <a:t> and </a:t>
            </a:r>
            <a:r>
              <a:rPr lang="en-US" dirty="0">
                <a:hlinkClick r:id="rId11" tooltip="Newton County, Missouri"/>
              </a:rPr>
              <a:t>Newton County</a:t>
            </a:r>
            <a:r>
              <a:rPr lang="en-US" dirty="0"/>
              <a:t>.</a:t>
            </a:r>
            <a:r>
              <a:rPr lang="en-US" baseline="30000" dirty="0">
                <a:hlinkClick r:id="rId8"/>
              </a:rPr>
              <a:t>[7]</a:t>
            </a:r>
            <a:r>
              <a:rPr lang="en-US" dirty="0"/>
              <a:t> It was the third tornado to strike Joplin since May 1971.</a:t>
            </a:r>
            <a:r>
              <a:rPr lang="en-US" baseline="30000" dirty="0">
                <a:hlinkClick r:id="rId8"/>
              </a:rPr>
              <a:t>[8]</a:t>
            </a:r>
            <a:endParaRPr lang="en-US" dirty="0"/>
          </a:p>
          <a:p>
            <a:r>
              <a:rPr lang="en-US" dirty="0"/>
              <a:t>Overall, the tornado killed 158 people (with an additional four indirect deaths), injured some 1,150 others, and caused damages amounting to a total of $2.8 billion. It was the deadliest tornado to strike the </a:t>
            </a:r>
            <a:r>
              <a:rPr lang="en-US" dirty="0">
                <a:hlinkClick r:id="rId12" tooltip="United States"/>
              </a:rPr>
              <a:t>United States</a:t>
            </a:r>
            <a:r>
              <a:rPr lang="en-US" dirty="0"/>
              <a:t> since the </a:t>
            </a:r>
            <a:r>
              <a:rPr lang="en-US" dirty="0">
                <a:hlinkClick r:id="rId13" tooltip="1947 Glazier-Higgins-Woodward tornadoes"/>
              </a:rPr>
              <a:t>1947 Glazier-Higgins-Woodward tornadoes</a:t>
            </a:r>
            <a:r>
              <a:rPr lang="en-US" dirty="0"/>
              <a:t>, and the seventh-deadliest overall. It also ranks as the costliest single tornado in U.S. history.</a:t>
            </a:r>
          </a:p>
          <a:p>
            <a:r>
              <a:rPr lang="en-US" dirty="0"/>
              <a:t>. . . </a:t>
            </a:r>
          </a:p>
          <a:p>
            <a:r>
              <a:rPr lang="en-US" dirty="0"/>
              <a:t>Immediately following the disaster, emergency responders were deployed within and to the city to undertake search and rescue efforts. </a:t>
            </a:r>
            <a:r>
              <a:rPr lang="en-US" dirty="0">
                <a:hlinkClick r:id="rId14" tooltip="Governor of Missouri"/>
              </a:rPr>
              <a:t>Governor</a:t>
            </a:r>
            <a:r>
              <a:rPr lang="en-US" dirty="0"/>
              <a:t> </a:t>
            </a:r>
            <a:r>
              <a:rPr lang="en-US" dirty="0">
                <a:hlinkClick r:id="rId15" tooltip="Jay Nixon"/>
              </a:rPr>
              <a:t>Jay Nixon</a:t>
            </a:r>
            <a:r>
              <a:rPr lang="en-US" dirty="0"/>
              <a:t> declared a </a:t>
            </a:r>
            <a:r>
              <a:rPr lang="en-US" dirty="0">
                <a:hlinkClick r:id="rId16" tooltip="State of emergency"/>
              </a:rPr>
              <a:t>state of emergency</a:t>
            </a:r>
            <a:r>
              <a:rPr lang="en-US" dirty="0"/>
              <a:t> for the Joplin area shortly after the tornado hit, and ordered </a:t>
            </a:r>
            <a:r>
              <a:rPr lang="en-US" dirty="0">
                <a:hlinkClick r:id="rId17" tooltip="Missouri National Guard"/>
              </a:rPr>
              <a:t>Missouri National Guard</a:t>
            </a:r>
            <a:r>
              <a:rPr lang="en-US" dirty="0"/>
              <a:t> troops to the city.</a:t>
            </a:r>
            <a:r>
              <a:rPr lang="en-US" baseline="30000" dirty="0">
                <a:hlinkClick r:id="rId8"/>
              </a:rPr>
              <a:t>[22]</a:t>
            </a:r>
            <a:r>
              <a:rPr lang="en-US" dirty="0"/>
              <a:t> By May 23, </a:t>
            </a:r>
            <a:r>
              <a:rPr lang="en-US" dirty="0">
                <a:hlinkClick r:id="rId18" tooltip="Urban Search and Rescue Missouri Task Force 1"/>
              </a:rPr>
              <a:t>Missouri Task Force One</a:t>
            </a:r>
            <a:r>
              <a:rPr lang="en-US" dirty="0"/>
              <a:t> (consisting of 85 personnel, four dogs, and heavy equipment) arrived and began searching for missing persons. Five heavy rescue teams were also sent to the city a day later. Within two days, numerous agencies arrived to assist residents in the recovery process. The National Guard deployed 191 personnel and placed 2,000 more on standby to be deployed if needed. In addition, the </a:t>
            </a:r>
            <a:r>
              <a:rPr lang="en-US" dirty="0">
                <a:hlinkClick r:id="rId19" tooltip="Missouri State Highway Patrol"/>
              </a:rPr>
              <a:t>Missouri State Highway Patrol</a:t>
            </a:r>
            <a:r>
              <a:rPr lang="en-US" dirty="0"/>
              <a:t> provided 180 troopers to assist the </a:t>
            </a:r>
            <a:r>
              <a:rPr lang="en-US" dirty="0">
                <a:hlinkClick r:id="rId20" tooltip="Joplin Police Department"/>
              </a:rPr>
              <a:t>Joplin Police Department</a:t>
            </a:r>
            <a:r>
              <a:rPr lang="en-US" dirty="0"/>
              <a:t> and other local agencies with law enforcement, rescue, and recovery efforts which also included the deployment of five ambulance strike teams, and a total of 25 ambulances in the affected area on May 24 as well as well over 75 Marines from the Ft. Leonard Wood Army Base.</a:t>
            </a:r>
          </a:p>
          <a:p>
            <a:endParaRPr lang="en-US" dirty="0"/>
          </a:p>
        </p:txBody>
      </p:sp>
      <p:sp>
        <p:nvSpPr>
          <p:cNvPr id="4" name="Slide Number Placeholder 3"/>
          <p:cNvSpPr>
            <a:spLocks noGrp="1"/>
          </p:cNvSpPr>
          <p:nvPr>
            <p:ph type="sldNum" sz="quarter" idx="10"/>
          </p:nvPr>
        </p:nvSpPr>
        <p:spPr/>
        <p:txBody>
          <a:bodyPr/>
          <a:lstStyle/>
          <a:p>
            <a:fld id="{51507C91-0C43-4811-804B-264CDE7F1949}" type="slidenum">
              <a:rPr lang="en-US" smtClean="0"/>
              <a:pPr/>
              <a:t>11</a:t>
            </a:fld>
            <a:endParaRPr lang="en-US"/>
          </a:p>
        </p:txBody>
      </p:sp>
    </p:spTree>
    <p:extLst>
      <p:ext uri="{BB962C8B-B14F-4D97-AF65-F5344CB8AC3E}">
        <p14:creationId xmlns:p14="http://schemas.microsoft.com/office/powerpoint/2010/main" val="3182357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507C91-0C43-4811-804B-264CDE7F1949}"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latin typeface="+mn-lt"/>
                <a:ea typeface="+mn-ea"/>
                <a:cs typeface="+mn-cs"/>
              </a:rPr>
              <a:t>Hospital triage assesses patients who present to the ED to determine the severity of their injury or illnesses.  Those who are more seriously ill or injured will receive care before those less seriously ill or injured, regardless of likelihood of</a:t>
            </a:r>
            <a:r>
              <a:rPr lang="en-US" sz="800" kern="1200" baseline="0" dirty="0">
                <a:solidFill>
                  <a:schemeClr val="tx1"/>
                </a:solidFill>
                <a:latin typeface="+mn-lt"/>
                <a:ea typeface="+mn-ea"/>
                <a:cs typeface="+mn-cs"/>
              </a:rPr>
              <a:t> survival</a:t>
            </a:r>
            <a:r>
              <a:rPr lang="en-US" sz="800" kern="1200" dirty="0">
                <a:solidFill>
                  <a:schemeClr val="tx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Based primarily on urgency, hospital triage </a:t>
            </a:r>
            <a:r>
              <a:rPr lang="en-US" sz="1200" kern="1200" baseline="0" dirty="0">
                <a:solidFill>
                  <a:schemeClr val="tx1"/>
                </a:solidFill>
                <a:latin typeface="+mn-lt"/>
                <a:ea typeface="+mn-ea"/>
                <a:cs typeface="+mn-cs"/>
              </a:rPr>
              <a:t>assumes that e</a:t>
            </a:r>
            <a:r>
              <a:rPr lang="en-US" sz="1200" kern="1200" dirty="0">
                <a:solidFill>
                  <a:schemeClr val="tx1"/>
                </a:solidFill>
                <a:latin typeface="+mn-lt"/>
                <a:ea typeface="+mn-ea"/>
                <a:cs typeface="+mn-cs"/>
              </a:rPr>
              <a:t>ventually all patients will be treated in a manner appropriate to their conditions.</a:t>
            </a:r>
          </a:p>
          <a:p>
            <a:endParaRPr lang="en-US" dirty="0"/>
          </a:p>
        </p:txBody>
      </p:sp>
      <p:sp>
        <p:nvSpPr>
          <p:cNvPr id="4" name="Slide Number Placeholder 3"/>
          <p:cNvSpPr>
            <a:spLocks noGrp="1"/>
          </p:cNvSpPr>
          <p:nvPr>
            <p:ph type="sldNum" sz="quarter" idx="10"/>
          </p:nvPr>
        </p:nvSpPr>
        <p:spPr/>
        <p:txBody>
          <a:bodyPr/>
          <a:lstStyle/>
          <a:p>
            <a:fld id="{51507C91-0C43-4811-804B-264CDE7F1949}"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A7EE78C6-832B-452C-B294-43E31EFDBE79}" type="slidenum">
              <a:rPr lang="en-US" smtClean="0"/>
              <a:pPr/>
              <a:t>14</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lvl="0"/>
            <a:r>
              <a:rPr lang="en-US" sz="800" kern="1200" dirty="0">
                <a:solidFill>
                  <a:schemeClr val="tx1"/>
                </a:solidFill>
                <a:latin typeface="+mn-lt"/>
                <a:ea typeface="+mn-ea"/>
                <a:cs typeface="+mn-cs"/>
              </a:rPr>
              <a:t>Disaster triage </a:t>
            </a:r>
            <a:r>
              <a:rPr lang="en-US" sz="800" kern="1200" baseline="0" dirty="0">
                <a:solidFill>
                  <a:schemeClr val="tx1"/>
                </a:solidFill>
                <a:latin typeface="+mn-lt"/>
                <a:ea typeface="+mn-ea"/>
                <a:cs typeface="+mn-cs"/>
              </a:rPr>
              <a:t>assumes that resources are limited, and that judgments must be made in the distribution of resources.  V</a:t>
            </a:r>
            <a:r>
              <a:rPr lang="en-US" sz="800" kern="1200" dirty="0">
                <a:solidFill>
                  <a:schemeClr val="tx1"/>
                </a:solidFill>
                <a:latin typeface="+mn-lt"/>
                <a:ea typeface="+mn-ea"/>
                <a:cs typeface="+mn-cs"/>
              </a:rPr>
              <a:t>ictims are quickly assessed for severity of injury, </a:t>
            </a:r>
            <a:r>
              <a:rPr lang="en-US" sz="800" b="1" kern="1200" dirty="0">
                <a:solidFill>
                  <a:schemeClr val="tx1"/>
                </a:solidFill>
                <a:latin typeface="+mn-lt"/>
                <a:ea typeface="+mn-ea"/>
                <a:cs typeface="+mn-cs"/>
              </a:rPr>
              <a:t>but </a:t>
            </a:r>
            <a:r>
              <a:rPr lang="en-US" sz="800" kern="1200" dirty="0">
                <a:solidFill>
                  <a:schemeClr val="tx1"/>
                </a:solidFill>
                <a:latin typeface="+mn-lt"/>
                <a:ea typeface="+mn-ea"/>
                <a:cs typeface="+mn-cs"/>
              </a:rPr>
              <a:t>those who are the most seriously injured may be passed over for treatment (tagged as expectant) because of the amount of resources those patients could take up.</a:t>
            </a:r>
            <a:r>
              <a:rPr lang="en-US" sz="800" kern="1200" baseline="0" dirty="0">
                <a:solidFill>
                  <a:schemeClr val="tx1"/>
                </a:solidFill>
                <a:latin typeface="+mn-lt"/>
                <a:ea typeface="+mn-ea"/>
                <a:cs typeface="+mn-cs"/>
              </a:rPr>
              <a:t> </a:t>
            </a:r>
          </a:p>
          <a:p>
            <a:pPr lvl="0"/>
            <a:endParaRPr lang="en-US" sz="800" kern="1200" baseline="0" dirty="0">
              <a:solidFill>
                <a:schemeClr val="tx1"/>
              </a:solidFill>
              <a:latin typeface="+mn-lt"/>
              <a:ea typeface="+mn-ea"/>
              <a:cs typeface="+mn-cs"/>
            </a:endParaRPr>
          </a:p>
          <a:p>
            <a:pPr lvl="0"/>
            <a:r>
              <a:rPr lang="en-US" sz="800" dirty="0"/>
              <a:t>In a mass casualty event, all patients cannot be treated simultaneously. </a:t>
            </a:r>
            <a:r>
              <a:rPr lang="en-US" sz="800" kern="1200" baseline="0" dirty="0">
                <a:solidFill>
                  <a:schemeClr val="tx1"/>
                </a:solidFill>
                <a:latin typeface="+mn-lt"/>
                <a:ea typeface="+mn-ea"/>
                <a:cs typeface="+mn-cs"/>
              </a:rPr>
              <a:t>Dedication of resources to people unlikely to survive could result in excess deaths among those who could have survived had they been treated more quickly.</a:t>
            </a:r>
            <a:endParaRPr lang="en-US" sz="800" kern="1200" dirty="0">
              <a:solidFill>
                <a:schemeClr val="tx1"/>
              </a:solidFill>
              <a:latin typeface="+mn-lt"/>
              <a:ea typeface="+mn-ea"/>
              <a:cs typeface="+mn-cs"/>
            </a:endParaRPr>
          </a:p>
          <a:p>
            <a:pPr eaLnBrk="1" hangingPunct="1"/>
            <a:endParaRPr lang="en-US" sz="800" dirty="0"/>
          </a:p>
          <a:p>
            <a:pPr eaLnBrk="1" hangingPunct="1"/>
            <a:r>
              <a:rPr lang="en-US" sz="800" dirty="0"/>
              <a:t>The first step in the process is to sort </a:t>
            </a:r>
            <a:r>
              <a:rPr lang="en-US" sz="800" u="sng" dirty="0"/>
              <a:t>groups</a:t>
            </a:r>
            <a:r>
              <a:rPr lang="en-US" sz="800" dirty="0"/>
              <a:t> of patients.  The next step is to assess and sort </a:t>
            </a:r>
            <a:r>
              <a:rPr lang="en-US" sz="800" u="sng" dirty="0"/>
              <a:t>individual</a:t>
            </a:r>
            <a:r>
              <a:rPr lang="en-US" sz="800" dirty="0"/>
              <a:t> victims.</a:t>
            </a:r>
          </a:p>
          <a:p>
            <a:pPr eaLnBrk="1" hangingPunct="1"/>
            <a:endParaRPr lang="en-US" sz="800" dirty="0"/>
          </a:p>
          <a:p>
            <a:pPr eaLnBrk="1" hangingPunct="1"/>
            <a:r>
              <a:rPr lang="en-US" sz="800" dirty="0"/>
              <a:t>The need for triage depends largely on the available resources.  When resources exceed need, there is no need for triage.  In the event of a disaster or mass casualty incident, however, the opposite situation applies.  Health care needs EXCEED resources in these scenarios.</a:t>
            </a:r>
          </a:p>
          <a:p>
            <a:pPr eaLnBrk="1" hangingPunct="1"/>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A09CB16-A7FE-434B-AF0D-48B3BC64CF2E}" type="slidenum">
              <a:rPr lang="en-US" smtClean="0"/>
              <a:pPr/>
              <a:t>15</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t>Triage (from the French </a:t>
            </a:r>
            <a:r>
              <a:rPr lang="en-US" sz="800" i="1" dirty="0" err="1"/>
              <a:t>trier</a:t>
            </a:r>
            <a:r>
              <a:rPr lang="en-US" sz="800" i="1" dirty="0"/>
              <a:t> </a:t>
            </a:r>
            <a:r>
              <a:rPr lang="en-US" sz="800" dirty="0"/>
              <a:t>[pronounced tree-ay]) is the sorting of patients by the seriousness of their condition and the likelihood of their survival.  </a:t>
            </a:r>
          </a:p>
          <a:p>
            <a:pPr eaLnBrk="1" hangingPunct="1"/>
            <a:endParaRPr lang="en-US" sz="800" dirty="0"/>
          </a:p>
          <a:p>
            <a:pPr eaLnBrk="1" hangingPunct="1"/>
            <a:r>
              <a:rPr lang="en-US" sz="800" dirty="0"/>
              <a:t>Several different triage systems are in use, derived from both military and civilian sources.  They employ different methods of classifying and tagging victims using symbols, colors, and other devices.  Healthcare workers, first responders and EMS personnel among you might want to take the time to familiarize yourself with the system used by your agency.  Ideally, everyone – both field personnel and hospital personnel – would use the same system.  This would minimize confusion and maximize communication.</a:t>
            </a:r>
          </a:p>
          <a:p>
            <a:pPr eaLnBrk="1" hangingPunct="1"/>
            <a:endParaRPr lang="en-US" sz="800" dirty="0"/>
          </a:p>
          <a:p>
            <a:pPr eaLnBrk="1" hangingPunct="1"/>
            <a:endParaRPr lang="en-US" sz="8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Global</a:t>
            </a:r>
            <a:r>
              <a:rPr lang="en-US" baseline="0" dirty="0"/>
              <a:t> Sorting is designed to divert the uninjured and less injured from the scene so that you can assess the most severely injured.</a:t>
            </a:r>
            <a:endParaRPr lang="en-US" dirty="0"/>
          </a:p>
        </p:txBody>
      </p:sp>
      <p:sp>
        <p:nvSpPr>
          <p:cNvPr id="4" name="Slide Number Placeholder 3"/>
          <p:cNvSpPr>
            <a:spLocks noGrp="1"/>
          </p:cNvSpPr>
          <p:nvPr>
            <p:ph type="sldNum" sz="quarter" idx="10"/>
          </p:nvPr>
        </p:nvSpPr>
        <p:spPr/>
        <p:txBody>
          <a:bodyPr/>
          <a:lstStyle/>
          <a:p>
            <a:fld id="{51507C91-0C43-4811-804B-264CDE7F1949}"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Among</a:t>
            </a:r>
            <a:r>
              <a:rPr lang="en-US" baseline="0" dirty="0"/>
              <a:t> the people who DO NOT MOVE OR RESPOND, you must make rapid judgments about their likelihood of survival and the urgency of their condition.</a:t>
            </a:r>
          </a:p>
          <a:p>
            <a:endParaRPr lang="en-US" baseline="0" dirty="0"/>
          </a:p>
          <a:p>
            <a:r>
              <a:rPr lang="en-US" baseline="0" dirty="0"/>
              <a:t>A quick summary (to be covered in greater detail in later slides):</a:t>
            </a:r>
          </a:p>
          <a:p>
            <a:endParaRPr lang="en-US" baseline="0" dirty="0"/>
          </a:p>
          <a:p>
            <a:r>
              <a:rPr lang="en-US" baseline="0" dirty="0"/>
              <a:t>As you assess each person, check Airway, Breathing, Circulation as in the cross at the upper left.</a:t>
            </a:r>
          </a:p>
          <a:p>
            <a:endParaRPr lang="en-US" baseline="0" dirty="0"/>
          </a:p>
          <a:p>
            <a:r>
              <a:rPr lang="en-US" baseline="0" dirty="0"/>
              <a:t>If no breathing after quick intervention, tag the person as black (dead) and move on.</a:t>
            </a:r>
          </a:p>
          <a:p>
            <a:endParaRPr lang="en-US" baseline="0" dirty="0"/>
          </a:p>
          <a:p>
            <a:r>
              <a:rPr lang="en-US" baseline="0" dirty="0"/>
              <a:t>If the person is breathing, responsive, not bleeding out, has peripheral pulses, then the person is either green or yellow – at the present time.  This person either “has to wait” (yellow) or “can wait” (green).</a:t>
            </a:r>
          </a:p>
          <a:p>
            <a:endParaRPr lang="en-US" baseline="0" dirty="0"/>
          </a:p>
          <a:p>
            <a:r>
              <a:rPr lang="en-US" baseline="0" dirty="0"/>
              <a:t>If </a:t>
            </a:r>
            <a:r>
              <a:rPr lang="en-US" i="1" baseline="0" dirty="0"/>
              <a:t>any</a:t>
            </a:r>
            <a:r>
              <a:rPr lang="en-US" baseline="0" dirty="0"/>
              <a:t> of those features is absent (e.g., no peripheral pulse in extremities (circulatory failure or crushing, uncontrolled hemorrhage, respiratory distress, unconsciousness), then you must decide whether priority care is likely to save the person’s life (red;“can’t wait”), or whether the person is likely to die even if priority care is given (gray; expectant).  </a:t>
            </a:r>
          </a:p>
          <a:p>
            <a:endParaRPr lang="en-US" baseline="0" dirty="0"/>
          </a:p>
          <a:p>
            <a:r>
              <a:rPr lang="en-US" baseline="0" dirty="0"/>
              <a:t>When this group has been assessed, tagged, and counted, and the appropriate level of care begun if possible, go back and assess the yellows, then the greens, being mindful of potential changes of status.</a:t>
            </a:r>
          </a:p>
        </p:txBody>
      </p:sp>
      <p:sp>
        <p:nvSpPr>
          <p:cNvPr id="4" name="Slide Number Placeholder 3"/>
          <p:cNvSpPr>
            <a:spLocks noGrp="1"/>
          </p:cNvSpPr>
          <p:nvPr>
            <p:ph type="sldNum" sz="quarter" idx="10"/>
          </p:nvPr>
        </p:nvSpPr>
        <p:spPr/>
        <p:txBody>
          <a:bodyPr/>
          <a:lstStyle/>
          <a:p>
            <a:fld id="{51507C91-0C43-4811-804B-264CDE7F1949}"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t>The Green group consists</a:t>
            </a:r>
            <a:r>
              <a:rPr lang="en-US" sz="900" baseline="0" dirty="0"/>
              <a:t> of </a:t>
            </a:r>
            <a:r>
              <a:rPr lang="en-US" sz="900" dirty="0"/>
              <a:t>the uninjured</a:t>
            </a:r>
            <a:r>
              <a:rPr lang="en-US" sz="900" baseline="0" dirty="0"/>
              <a:t> or </a:t>
            </a:r>
            <a:r>
              <a:rPr lang="en-US" sz="900" dirty="0"/>
              <a:t>minimally injured patients who require the least critical care.  These patients are awake and ambulatory (and would have a normal score of 6 on the motor portion of the GCS</a:t>
            </a:r>
            <a:r>
              <a:rPr lang="en-US" sz="900" baseline="0" dirty="0"/>
              <a:t> or </a:t>
            </a:r>
            <a:r>
              <a:rPr lang="en-US" sz="900" dirty="0"/>
              <a:t>Glasgow Coma Score, noted below.)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9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t>These people are identified by announcing, “everyone who can hear me, please move to the area with the green flag.”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900" dirty="0"/>
          </a:p>
          <a:p>
            <a:r>
              <a:rPr lang="en-US" sz="900" kern="1200" dirty="0">
                <a:solidFill>
                  <a:schemeClr val="tx1"/>
                </a:solidFill>
                <a:latin typeface="+mn-lt"/>
                <a:ea typeface="+mn-ea"/>
                <a:cs typeface="+mn-cs"/>
              </a:rPr>
              <a:t>Eye opening (E)</a:t>
            </a:r>
          </a:p>
          <a:p>
            <a:r>
              <a:rPr lang="en-US" sz="900" kern="1200" dirty="0">
                <a:solidFill>
                  <a:schemeClr val="tx1"/>
                </a:solidFill>
                <a:latin typeface="+mn-lt"/>
                <a:ea typeface="+mn-ea"/>
                <a:cs typeface="+mn-cs"/>
              </a:rPr>
              <a:t>4 = spontaneous</a:t>
            </a:r>
          </a:p>
          <a:p>
            <a:r>
              <a:rPr lang="en-US" sz="900" kern="1200" dirty="0">
                <a:solidFill>
                  <a:schemeClr val="tx1"/>
                </a:solidFill>
                <a:latin typeface="+mn-lt"/>
                <a:ea typeface="+mn-ea"/>
                <a:cs typeface="+mn-cs"/>
              </a:rPr>
              <a:t>3 = to voice</a:t>
            </a:r>
          </a:p>
          <a:p>
            <a:r>
              <a:rPr lang="en-US" sz="900" kern="1200" dirty="0">
                <a:solidFill>
                  <a:schemeClr val="tx1"/>
                </a:solidFill>
                <a:latin typeface="+mn-lt"/>
                <a:ea typeface="+mn-ea"/>
                <a:cs typeface="+mn-cs"/>
              </a:rPr>
              <a:t>2 = to pain</a:t>
            </a:r>
          </a:p>
          <a:p>
            <a:r>
              <a:rPr lang="en-US" sz="900" kern="1200" dirty="0">
                <a:solidFill>
                  <a:schemeClr val="tx1"/>
                </a:solidFill>
                <a:latin typeface="+mn-lt"/>
                <a:ea typeface="+mn-ea"/>
                <a:cs typeface="+mn-cs"/>
              </a:rPr>
              <a:t>1 = none</a:t>
            </a:r>
          </a:p>
          <a:p>
            <a:r>
              <a:rPr lang="en-US" sz="900" kern="1200" dirty="0">
                <a:solidFill>
                  <a:schemeClr val="tx1"/>
                </a:solidFill>
                <a:latin typeface="+mn-lt"/>
                <a:ea typeface="+mn-ea"/>
                <a:cs typeface="+mn-cs"/>
              </a:rPr>
              <a:t> </a:t>
            </a:r>
          </a:p>
          <a:p>
            <a:r>
              <a:rPr lang="en-US" sz="900" kern="1200" dirty="0">
                <a:solidFill>
                  <a:schemeClr val="tx1"/>
                </a:solidFill>
                <a:latin typeface="+mn-lt"/>
                <a:ea typeface="+mn-ea"/>
                <a:cs typeface="+mn-cs"/>
              </a:rPr>
              <a:t>Verbal response (V)</a:t>
            </a:r>
          </a:p>
          <a:p>
            <a:r>
              <a:rPr lang="en-US" sz="900" kern="1200" dirty="0">
                <a:solidFill>
                  <a:schemeClr val="tx1"/>
                </a:solidFill>
                <a:latin typeface="+mn-lt"/>
                <a:ea typeface="+mn-ea"/>
                <a:cs typeface="+mn-cs"/>
              </a:rPr>
              <a:t>5 = normal conversation</a:t>
            </a:r>
          </a:p>
          <a:p>
            <a:r>
              <a:rPr lang="en-US" sz="900" kern="1200" dirty="0">
                <a:solidFill>
                  <a:schemeClr val="tx1"/>
                </a:solidFill>
                <a:latin typeface="+mn-lt"/>
                <a:ea typeface="+mn-ea"/>
                <a:cs typeface="+mn-cs"/>
              </a:rPr>
              <a:t>4 = disoriented conversation</a:t>
            </a:r>
          </a:p>
          <a:p>
            <a:r>
              <a:rPr lang="en-US" sz="900" kern="1200" dirty="0">
                <a:solidFill>
                  <a:schemeClr val="tx1"/>
                </a:solidFill>
                <a:latin typeface="+mn-lt"/>
                <a:ea typeface="+mn-ea"/>
                <a:cs typeface="+mn-cs"/>
              </a:rPr>
              <a:t>3 = words, but not coherent</a:t>
            </a:r>
          </a:p>
          <a:p>
            <a:r>
              <a:rPr lang="en-US" sz="900" kern="1200" dirty="0">
                <a:solidFill>
                  <a:schemeClr val="tx1"/>
                </a:solidFill>
                <a:latin typeface="+mn-lt"/>
                <a:ea typeface="+mn-ea"/>
                <a:cs typeface="+mn-cs"/>
              </a:rPr>
              <a:t>2 = no words, only sounds</a:t>
            </a:r>
          </a:p>
          <a:p>
            <a:r>
              <a:rPr lang="en-US" sz="900" kern="1200" dirty="0">
                <a:solidFill>
                  <a:schemeClr val="tx1"/>
                </a:solidFill>
                <a:latin typeface="+mn-lt"/>
                <a:ea typeface="+mn-ea"/>
                <a:cs typeface="+mn-cs"/>
              </a:rPr>
              <a:t>1 = none</a:t>
            </a:r>
          </a:p>
          <a:p>
            <a:r>
              <a:rPr lang="en-US" sz="900" kern="1200" dirty="0">
                <a:solidFill>
                  <a:schemeClr val="tx1"/>
                </a:solidFill>
                <a:latin typeface="+mn-lt"/>
                <a:ea typeface="+mn-ea"/>
                <a:cs typeface="+mn-cs"/>
              </a:rPr>
              <a:t> </a:t>
            </a:r>
          </a:p>
          <a:p>
            <a:r>
              <a:rPr lang="en-US" sz="900" b="1" kern="1200" dirty="0">
                <a:solidFill>
                  <a:schemeClr val="tx1"/>
                </a:solidFill>
                <a:latin typeface="+mn-lt"/>
                <a:ea typeface="+mn-ea"/>
                <a:cs typeface="+mn-cs"/>
              </a:rPr>
              <a:t>Motor response (M)</a:t>
            </a:r>
          </a:p>
          <a:p>
            <a:r>
              <a:rPr lang="en-US" sz="900" kern="1200" dirty="0">
                <a:solidFill>
                  <a:schemeClr val="tx1"/>
                </a:solidFill>
                <a:latin typeface="+mn-lt"/>
                <a:ea typeface="+mn-ea"/>
                <a:cs typeface="+mn-cs"/>
              </a:rPr>
              <a:t>6 = normal</a:t>
            </a:r>
          </a:p>
          <a:p>
            <a:r>
              <a:rPr lang="en-US" sz="900" kern="1200" dirty="0">
                <a:solidFill>
                  <a:schemeClr val="tx1"/>
                </a:solidFill>
                <a:latin typeface="+mn-lt"/>
                <a:ea typeface="+mn-ea"/>
                <a:cs typeface="+mn-cs"/>
              </a:rPr>
              <a:t>5 = localizes to pain</a:t>
            </a:r>
          </a:p>
          <a:p>
            <a:r>
              <a:rPr lang="en-US" sz="900" kern="1200" dirty="0">
                <a:solidFill>
                  <a:schemeClr val="tx1"/>
                </a:solidFill>
                <a:latin typeface="+mn-lt"/>
                <a:ea typeface="+mn-ea"/>
                <a:cs typeface="+mn-cs"/>
              </a:rPr>
              <a:t>4 = withdraws to pain</a:t>
            </a:r>
          </a:p>
          <a:p>
            <a:r>
              <a:rPr lang="en-US" sz="900" kern="1200" dirty="0">
                <a:solidFill>
                  <a:schemeClr val="tx1"/>
                </a:solidFill>
                <a:latin typeface="+mn-lt"/>
                <a:ea typeface="+mn-ea"/>
                <a:cs typeface="+mn-cs"/>
              </a:rPr>
              <a:t>3 = decorticate posture</a:t>
            </a:r>
          </a:p>
          <a:p>
            <a:r>
              <a:rPr lang="en-US" sz="900" kern="1200" dirty="0">
                <a:solidFill>
                  <a:schemeClr val="tx1"/>
                </a:solidFill>
                <a:latin typeface="+mn-lt"/>
                <a:ea typeface="+mn-ea"/>
                <a:cs typeface="+mn-cs"/>
              </a:rPr>
              <a:t>2 = </a:t>
            </a:r>
            <a:r>
              <a:rPr lang="en-US" sz="900" kern="1200" dirty="0" err="1">
                <a:solidFill>
                  <a:schemeClr val="tx1"/>
                </a:solidFill>
                <a:latin typeface="+mn-lt"/>
                <a:ea typeface="+mn-ea"/>
                <a:cs typeface="+mn-cs"/>
              </a:rPr>
              <a:t>decerebrate</a:t>
            </a:r>
            <a:r>
              <a:rPr lang="en-US" sz="900" kern="1200" dirty="0">
                <a:solidFill>
                  <a:schemeClr val="tx1"/>
                </a:solidFill>
                <a:latin typeface="+mn-lt"/>
                <a:ea typeface="+mn-ea"/>
                <a:cs typeface="+mn-cs"/>
              </a:rPr>
              <a:t> posture</a:t>
            </a:r>
          </a:p>
          <a:p>
            <a:r>
              <a:rPr lang="en-US" sz="900" kern="1200" dirty="0">
                <a:solidFill>
                  <a:schemeClr val="tx1"/>
                </a:solidFill>
                <a:latin typeface="+mn-lt"/>
                <a:ea typeface="+mn-ea"/>
                <a:cs typeface="+mn-cs"/>
              </a:rPr>
              <a:t>1 = none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9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t>Total Glasgow Score = E+V+M</a:t>
            </a:r>
          </a:p>
          <a:p>
            <a:r>
              <a:rPr lang="en-US" sz="900" dirty="0"/>
              <a:t>Note that the phrase 'GCS of 11' is essentially meaningless, and it is important to break the figure down into its components, such as E3V3M5 = GCS 11. </a:t>
            </a:r>
          </a:p>
          <a:p>
            <a:r>
              <a:rPr lang="en-US" sz="900" dirty="0"/>
              <a:t>A Coma Score of 13 or higher correlates with a mild brain injury, 9 to 12 is a moderate injury and 8 or less a severe brain injury.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9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8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8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800" dirty="0"/>
          </a:p>
          <a:p>
            <a:endParaRPr lang="en-US" sz="800" dirty="0"/>
          </a:p>
        </p:txBody>
      </p:sp>
      <p:sp>
        <p:nvSpPr>
          <p:cNvPr id="4" name="Slide Number Placeholder 3"/>
          <p:cNvSpPr>
            <a:spLocks noGrp="1"/>
          </p:cNvSpPr>
          <p:nvPr>
            <p:ph type="sldNum" sz="quarter" idx="10"/>
          </p:nvPr>
        </p:nvSpPr>
        <p:spPr/>
        <p:txBody>
          <a:bodyPr/>
          <a:lstStyle/>
          <a:p>
            <a:fld id="{51507C91-0C43-4811-804B-264CDE7F1949}"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2" eaLnBrk="1" hangingPunct="1"/>
            <a:r>
              <a:rPr lang="en-US" sz="800" b="1" dirty="0"/>
              <a:t>At the outset</a:t>
            </a:r>
            <a:r>
              <a:rPr lang="en-US" sz="800" dirty="0"/>
              <a:t>,</a:t>
            </a:r>
            <a:r>
              <a:rPr lang="en-US" sz="800" baseline="0" dirty="0"/>
              <a:t> the following presumptions are made about this group:</a:t>
            </a:r>
            <a:endParaRPr lang="en-US" sz="800" dirty="0"/>
          </a:p>
          <a:p>
            <a:pPr lvl="2" eaLnBrk="1" hangingPunct="1"/>
            <a:r>
              <a:rPr lang="en-US" sz="800" dirty="0"/>
              <a:t>Airway, breathing, and circulation are intact. </a:t>
            </a:r>
          </a:p>
          <a:p>
            <a:pPr lvl="2" eaLnBrk="1" hangingPunct="1"/>
            <a:r>
              <a:rPr lang="en-US" sz="800" dirty="0"/>
              <a:t>Mental status is intact, at least to the extent that they can follow commands.</a:t>
            </a:r>
          </a:p>
          <a:p>
            <a:pPr lvl="2" eaLnBrk="1" hangingPunct="1"/>
            <a:r>
              <a:rPr lang="en-US" sz="800" dirty="0"/>
              <a:t>These patients are NOT likely to have low blood pressure or breathing trouble.  </a:t>
            </a:r>
          </a:p>
          <a:p>
            <a:pPr lvl="2" eaLnBrk="1" hangingPunct="1"/>
            <a:r>
              <a:rPr lang="en-US" sz="800" dirty="0"/>
              <a:t>As such, this group should undergo formal assessment LAST, after that of the more critically injured victims.</a:t>
            </a:r>
          </a:p>
          <a:p>
            <a:pPr lvl="2" eaLnBrk="1" hangingPunct="1"/>
            <a:endParaRPr lang="en-US" sz="800" dirty="0"/>
          </a:p>
          <a:p>
            <a:pPr lvl="2" eaLnBrk="1" hangingPunct="1"/>
            <a:r>
              <a:rPr lang="en-US" sz="800" dirty="0"/>
              <a:t>Why invest time to identify this group early? </a:t>
            </a:r>
          </a:p>
          <a:p>
            <a:pPr lvl="2" eaLnBrk="1" hangingPunct="1"/>
            <a:r>
              <a:rPr lang="en-US" sz="800" dirty="0"/>
              <a:t>Active management of this group will conserve scene resources for those victims with the most dire need. </a:t>
            </a:r>
          </a:p>
          <a:p>
            <a:pPr lvl="2" eaLnBrk="1" hangingPunct="1"/>
            <a:r>
              <a:rPr lang="en-US" sz="800" dirty="0"/>
              <a:t>And it may reduce self-transports and unnecessary overburdening of hospital emergency departments by minimally injured persons.  </a:t>
            </a:r>
          </a:p>
          <a:p>
            <a:pPr lvl="2" eaLnBrk="1" hangingPunct="1"/>
            <a:r>
              <a:rPr lang="en-US" sz="800" dirty="0"/>
              <a:t>Hence, limited hospital resources can be saved for the more critically ill, as well. </a:t>
            </a:r>
          </a:p>
          <a:p>
            <a:pPr lvl="2" eaLnBrk="1" hangingPunct="1"/>
            <a:endParaRPr lang="en-US" sz="800" dirty="0"/>
          </a:p>
          <a:p>
            <a:pPr lvl="2" eaLnBrk="1" hangingPunct="1"/>
            <a:r>
              <a:rPr lang="en-US" sz="800" dirty="0"/>
              <a:t>Limitations: not based upon individual assessment yet.  </a:t>
            </a:r>
          </a:p>
          <a:p>
            <a:pPr lvl="2" eaLnBrk="1" hangingPunct="1"/>
            <a:r>
              <a:rPr lang="en-US" sz="800" dirty="0"/>
              <a:t>Some conditions may worsen over time, necessitating triage to a more urgent category. </a:t>
            </a:r>
          </a:p>
          <a:p>
            <a:pPr lvl="2" eaLnBrk="1" hangingPunct="1"/>
            <a:r>
              <a:rPr lang="en-US" sz="800" dirty="0"/>
              <a:t>Ideally, trained personnel should monitor and frequently reassess these patients, re-triaging as needed.</a:t>
            </a:r>
          </a:p>
          <a:p>
            <a:pPr lvl="2" eaLnBrk="1" hangingPunct="1"/>
            <a:endParaRPr lang="en-US" sz="800" dirty="0"/>
          </a:p>
          <a:p>
            <a:pPr eaLnBrk="1" hangingPunct="1">
              <a:buFontTx/>
              <a:buChar char="-"/>
            </a:pPr>
            <a:r>
              <a:rPr lang="en-US" sz="800" dirty="0"/>
              <a:t>This gets them out of the way so that you may find the higher priority patients.</a:t>
            </a:r>
          </a:p>
          <a:p>
            <a:pPr eaLnBrk="1" hangingPunct="1">
              <a:buFontTx/>
              <a:buChar char="-"/>
            </a:pPr>
            <a:r>
              <a:rPr lang="en-US" sz="800" dirty="0"/>
              <a:t>This also puts them in one area so they may be contained and assessed there when enough personnel become available.</a:t>
            </a:r>
          </a:p>
          <a:p>
            <a:pPr eaLnBrk="1" hangingPunct="1">
              <a:buFontTx/>
              <a:buChar char="-"/>
            </a:pPr>
            <a:r>
              <a:rPr lang="en-US" sz="800" dirty="0"/>
              <a:t> ideally, assign someone to keep them in that area or else they will wander off.</a:t>
            </a:r>
          </a:p>
          <a:p>
            <a:pPr eaLnBrk="1" hangingPunct="1">
              <a:buFontTx/>
              <a:buChar char="-"/>
            </a:pPr>
            <a:r>
              <a:rPr lang="en-US" sz="800" dirty="0"/>
              <a:t>These patients must be assessed and reassessed as soon as possible as patients may deteriorate and change from their initial triage categories.</a:t>
            </a:r>
            <a:endParaRPr lang="en-US" dirty="0"/>
          </a:p>
          <a:p>
            <a:r>
              <a:rPr lang="en-US" b="1" dirty="0"/>
              <a:t>- Uninjured people in this</a:t>
            </a:r>
            <a:r>
              <a:rPr lang="en-US" b="1" baseline="0" dirty="0"/>
              <a:t> category may be put to work tending to other victims.</a:t>
            </a:r>
            <a:endParaRPr lang="en-US" b="1" dirty="0"/>
          </a:p>
        </p:txBody>
      </p:sp>
      <p:sp>
        <p:nvSpPr>
          <p:cNvPr id="4" name="Slide Number Placeholder 3"/>
          <p:cNvSpPr>
            <a:spLocks noGrp="1"/>
          </p:cNvSpPr>
          <p:nvPr>
            <p:ph type="sldNum" sz="quarter" idx="10"/>
          </p:nvPr>
        </p:nvSpPr>
        <p:spPr/>
        <p:txBody>
          <a:bodyPr/>
          <a:lstStyle/>
          <a:p>
            <a:fld id="{51507C91-0C43-4811-804B-264CDE7F1949}"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t>The next group to be identified is the DELAYED group.  These victims may not be able to walk, but are awake and able to follow commands to call out or to move an arm or a leg.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t>They are identified by asking, “everyone who can hear me please raise an arm or a leg so that we can come help you.”</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800" dirty="0"/>
          </a:p>
          <a:p>
            <a:endParaRPr lang="en-US" sz="800" dirty="0"/>
          </a:p>
        </p:txBody>
      </p:sp>
      <p:sp>
        <p:nvSpPr>
          <p:cNvPr id="4" name="Slide Number Placeholder 3"/>
          <p:cNvSpPr>
            <a:spLocks noGrp="1"/>
          </p:cNvSpPr>
          <p:nvPr>
            <p:ph type="sldNum" sz="quarter" idx="10"/>
          </p:nvPr>
        </p:nvSpPr>
        <p:spPr/>
        <p:txBody>
          <a:bodyPr/>
          <a:lstStyle/>
          <a:p>
            <a:fld id="{51507C91-0C43-4811-804B-264CDE7F1949}"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507C91-0C43-4811-804B-264CDE7F1949}"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800" dirty="0"/>
              <a:t>Airway, breathing and circulation and mental status in this group are at least adequate enough to allow the victims to follow simple commands.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800" dirty="0"/>
              <a:t>Since they are not ambulatory, they may have low blood pressure, low blood oxygen levels and/or significant injuries.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800" dirty="0"/>
              <a:t>They will be individually assessed as the second group, after the IMMEDIATE victims.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t>The same caveats apply for this group as for the greens: they are sorted initially as a group, without individual assessment and some may deteriorate to become more urgent treatment priorities.  Hence, individual assessment MUST BE PERFORMED as soon as possible to identify and treat immediate life threats that may be present.</a:t>
            </a:r>
          </a:p>
          <a:p>
            <a:endParaRPr lang="en-US" dirty="0"/>
          </a:p>
        </p:txBody>
      </p:sp>
      <p:sp>
        <p:nvSpPr>
          <p:cNvPr id="4" name="Slide Number Placeholder 3"/>
          <p:cNvSpPr>
            <a:spLocks noGrp="1"/>
          </p:cNvSpPr>
          <p:nvPr>
            <p:ph type="sldNum" sz="quarter" idx="10"/>
          </p:nvPr>
        </p:nvSpPr>
        <p:spPr/>
        <p:txBody>
          <a:bodyPr/>
          <a:lstStyle/>
          <a:p>
            <a:fld id="{51507C91-0C43-4811-804B-264CDE7F1949}"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sz="800" dirty="0"/>
              <a:t>Now that all the patients who can MOVE have been identified, the next focus is on INDIVIDUAL ASSESSMENT of those victims who are left.  Since they cannot either ambulate or follow simple commands to move (lower score on the motor scale of the GCS), it is assumed that they are more critically injured.  Rescuers must proceed immediately to these patients to deliver critical life-saving interventions.  This group of victims is now the </a:t>
            </a:r>
            <a:r>
              <a:rPr lang="en-US" sz="800" b="1" dirty="0"/>
              <a:t>red, IMMEDIATE </a:t>
            </a:r>
            <a:r>
              <a:rPr lang="en-US" sz="800" dirty="0"/>
              <a:t>group.</a:t>
            </a:r>
          </a:p>
          <a:p>
            <a:pPr eaLnBrk="1" hangingPunct="1">
              <a:buFontTx/>
              <a:buChar char="-"/>
            </a:pPr>
            <a:endParaRPr lang="en-US"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Who are the IMMEDIATE patients?  These are the sickest victims </a:t>
            </a:r>
            <a:r>
              <a:rPr lang="en-US" sz="800" b="1" dirty="0"/>
              <a:t>who might yet survive if life-threatening injuries can be addressed</a:t>
            </a:r>
            <a:r>
              <a:rPr lang="en-US" sz="800" dirty="0"/>
              <a:t>.  First and foremost are the </a:t>
            </a:r>
            <a:r>
              <a:rPr lang="en-US" sz="800" b="0" u="sng" dirty="0"/>
              <a:t>ABCs of Airway, Breathing and Circulation</a:t>
            </a:r>
            <a:r>
              <a:rPr lang="en-US" sz="800" dirty="0"/>
              <a:t>, as well as mental status and level of consciousness.  These victims also likely have low blood pressure, low blood oxygen levels and/or life-threatening injuries.  Some of these patients will be later classified into EXPECTANT group upon individual assessment.  Others may be restaged into less emergent groups when they are found to have other, less critical reasons for their lack of movement.  These might include acute hearing loss as the result of explosions, chronic hearing impairment, or chronic disabilities. As with the DELAYED group, only with individual assessment will their true status become known.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As a whole, this is the group of patients most likely needing immediate assistance . . . they are also likely to be the quietest group (the people yelling for help the loudest are NOT the ones who probably need help the most; thus, it may take some amount of willpower to bypass the louder patients on the way to the unresponsive ones)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p>
          <a:p>
            <a:pPr lvl="1" eaLnBrk="1" hangingPunct="1">
              <a:buFontTx/>
              <a:buNone/>
            </a:pPr>
            <a:endParaRPr lang="en-US" sz="800" dirty="0"/>
          </a:p>
        </p:txBody>
      </p:sp>
      <p:sp>
        <p:nvSpPr>
          <p:cNvPr id="4" name="Slide Number Placeholder 3"/>
          <p:cNvSpPr>
            <a:spLocks noGrp="1"/>
          </p:cNvSpPr>
          <p:nvPr>
            <p:ph type="sldNum" sz="quarter" idx="10"/>
          </p:nvPr>
        </p:nvSpPr>
        <p:spPr/>
        <p:txBody>
          <a:bodyPr/>
          <a:lstStyle/>
          <a:p>
            <a:fld id="{51507C91-0C43-4811-804B-264CDE7F1949}" type="slidenum">
              <a:rPr lang="en-US" smtClean="0"/>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eaLnBrk="1" hangingPunct="1">
              <a:buFontTx/>
              <a:buNone/>
            </a:pPr>
            <a:r>
              <a:rPr lang="en-US" sz="800" dirty="0"/>
              <a:t>Go to these patients first and </a:t>
            </a:r>
            <a:r>
              <a:rPr lang="en-US" sz="800" u="sng" dirty="0"/>
              <a:t>deliver immediate life-saving </a:t>
            </a:r>
            <a:r>
              <a:rPr lang="en-US" sz="800" dirty="0"/>
              <a:t>interventions (bleeding control, airway opening, perhaps a MARK 1 kit), but that’s it for this moment.</a:t>
            </a:r>
          </a:p>
          <a:p>
            <a:pPr lvl="1" eaLnBrk="1" hangingPunct="1">
              <a:buFontTx/>
              <a:buNone/>
            </a:pPr>
            <a:r>
              <a:rPr lang="en-US" sz="800" dirty="0"/>
              <a:t>Whatever category the patient is in, </a:t>
            </a:r>
            <a:r>
              <a:rPr lang="en-US" sz="800" u="sng" dirty="0"/>
              <a:t>tag him as such and move quickly to the next</a:t>
            </a:r>
            <a:r>
              <a:rPr lang="en-US" sz="800" u="none" dirty="0"/>
              <a:t> </a:t>
            </a:r>
            <a:r>
              <a:rPr lang="en-US" sz="800" dirty="0"/>
              <a:t>IMMEDIATE (failure to tag patient will result in another rescuer having to spend time triaging the same patient).</a:t>
            </a:r>
          </a:p>
          <a:p>
            <a:pPr lvl="1" eaLnBrk="1" hangingPunct="1">
              <a:buFontTx/>
              <a:buNone/>
            </a:pPr>
            <a:r>
              <a:rPr lang="en-US" sz="800" dirty="0"/>
              <a:t>Don’t forget that some of these patients may belong in other triage groups despite their initial grouping as immediate.  </a:t>
            </a:r>
          </a:p>
          <a:p>
            <a:pPr lvl="1" eaLnBrk="1" hangingPunct="1">
              <a:buFontTx/>
              <a:buNone/>
            </a:pPr>
            <a:r>
              <a:rPr lang="en-US" sz="800" dirty="0"/>
              <a:t>For example, some may be dead or expectant.  </a:t>
            </a:r>
          </a:p>
          <a:p>
            <a:pPr lvl="1" eaLnBrk="1" hangingPunct="1">
              <a:buFontTx/>
              <a:buNone/>
            </a:pPr>
            <a:r>
              <a:rPr lang="en-US" sz="800" dirty="0"/>
              <a:t>Expectant patients are those with likely fatal injuries.  </a:t>
            </a:r>
          </a:p>
          <a:p>
            <a:pPr lvl="1" eaLnBrk="1" hangingPunct="1">
              <a:buFontTx/>
              <a:buNone/>
            </a:pPr>
            <a:r>
              <a:rPr lang="en-US" sz="800" dirty="0"/>
              <a:t>Dead patients should be tagged as such to prevent consumption of resources or wasting time by having other personnel attempting to triage the patient again.</a:t>
            </a:r>
          </a:p>
          <a:p>
            <a:endParaRPr lang="en-US" dirty="0"/>
          </a:p>
        </p:txBody>
      </p:sp>
      <p:sp>
        <p:nvSpPr>
          <p:cNvPr id="4" name="Slide Number Placeholder 3"/>
          <p:cNvSpPr>
            <a:spLocks noGrp="1"/>
          </p:cNvSpPr>
          <p:nvPr>
            <p:ph type="sldNum" sz="quarter" idx="10"/>
          </p:nvPr>
        </p:nvSpPr>
        <p:spPr/>
        <p:txBody>
          <a:bodyPr/>
          <a:lstStyle/>
          <a:p>
            <a:fld id="{51507C91-0C43-4811-804B-264CDE7F1949}" type="slidenum">
              <a:rPr lang="en-US" smtClean="0"/>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eaLnBrk="1" hangingPunct="1">
              <a:lnSpc>
                <a:spcPct val="80000"/>
              </a:lnSpc>
            </a:pPr>
            <a:r>
              <a:rPr lang="en-US" sz="800" b="1" dirty="0"/>
              <a:t>The next step in the sequence is the individual ASSESSMENT of IMMEDIATE patients.</a:t>
            </a:r>
          </a:p>
          <a:p>
            <a:pPr lvl="1" eaLnBrk="1" hangingPunct="1">
              <a:lnSpc>
                <a:spcPct val="80000"/>
              </a:lnSpc>
            </a:pPr>
            <a:r>
              <a:rPr lang="en-US" sz="800" dirty="0"/>
              <a:t>The goal is to obtain an accurate count of these most severely injured patients who still have a chance of survival if proper treatment can be delivered quickly.  (Similarly, victims who are either EXPECTANT or DEAD will also be identified during this stage.)</a:t>
            </a:r>
          </a:p>
          <a:p>
            <a:pPr lvl="1" eaLnBrk="1" hangingPunct="1">
              <a:lnSpc>
                <a:spcPct val="80000"/>
              </a:lnSpc>
            </a:pPr>
            <a:r>
              <a:rPr lang="en-US" sz="800" dirty="0"/>
              <a:t>(The I.C. or Transport Officer should contact hospitals to advise them of the number of patients on-scene and to ask how many IMMEDIATE patients each hospital can accept . . . he must then ensure that the patients are distributed to the different hospitals in a logical manner and order)</a:t>
            </a:r>
          </a:p>
          <a:p>
            <a:pPr lvl="1" eaLnBrk="1" hangingPunct="1">
              <a:lnSpc>
                <a:spcPct val="80000"/>
              </a:lnSpc>
            </a:pPr>
            <a:r>
              <a:rPr lang="en-US" sz="800" dirty="0"/>
              <a:t>ABCs are assessed VERY rapidly.</a:t>
            </a:r>
          </a:p>
          <a:p>
            <a:pPr lvl="1" eaLnBrk="1" hangingPunct="1">
              <a:lnSpc>
                <a:spcPct val="80000"/>
              </a:lnSpc>
            </a:pPr>
            <a:r>
              <a:rPr lang="en-US" sz="800" dirty="0"/>
              <a:t>Is a likely fatal injury present – such as a massive open brain injury?  If yes, the patient is assigned to the</a:t>
            </a:r>
            <a:r>
              <a:rPr lang="en-US" sz="800" u="none" dirty="0"/>
              <a:t> </a:t>
            </a:r>
            <a:r>
              <a:rPr lang="en-US" sz="800" u="none" dirty="0">
                <a:solidFill>
                  <a:schemeClr val="hlink"/>
                </a:solidFill>
              </a:rPr>
              <a:t>EXPECTANT</a:t>
            </a:r>
            <a:r>
              <a:rPr lang="en-US" sz="800" u="none" dirty="0"/>
              <a:t> </a:t>
            </a:r>
            <a:r>
              <a:rPr lang="en-US" sz="800" dirty="0"/>
              <a:t>group and the rescuer proceeds to the next patient. </a:t>
            </a:r>
          </a:p>
          <a:p>
            <a:pPr lvl="1" eaLnBrk="1" hangingPunct="1">
              <a:lnSpc>
                <a:spcPct val="80000"/>
              </a:lnSpc>
            </a:pPr>
            <a:r>
              <a:rPr lang="en-US" sz="800" dirty="0"/>
              <a:t>If the patient does NOT meet criteria for triage to expectant or dead categories, a LIMITED number of immediate life threats can be managed, but only in a most basic way at this time.</a:t>
            </a:r>
            <a:endParaRPr lang="en-US" dirty="0"/>
          </a:p>
          <a:p>
            <a:endParaRPr lang="en-US" dirty="0"/>
          </a:p>
          <a:p>
            <a:r>
              <a:rPr lang="en-US" dirty="0"/>
              <a:t>Relatives or</a:t>
            </a:r>
            <a:r>
              <a:rPr lang="en-US" baseline="0" dirty="0"/>
              <a:t> other uninjured people may be allowed to stay with more seriously injured people so long as they don’t impede care.</a:t>
            </a:r>
            <a:endParaRPr lang="en-US" dirty="0"/>
          </a:p>
        </p:txBody>
      </p:sp>
      <p:sp>
        <p:nvSpPr>
          <p:cNvPr id="4" name="Slide Number Placeholder 3"/>
          <p:cNvSpPr>
            <a:spLocks noGrp="1"/>
          </p:cNvSpPr>
          <p:nvPr>
            <p:ph type="sldNum" sz="quarter" idx="10"/>
          </p:nvPr>
        </p:nvSpPr>
        <p:spPr/>
        <p:txBody>
          <a:bodyPr/>
          <a:lstStyle/>
          <a:p>
            <a:fld id="{51507C91-0C43-4811-804B-264CDE7F1949}" type="slidenum">
              <a:rPr lang="en-US" smtClean="0"/>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sz="800" dirty="0"/>
              <a:t>Who is left? By this point, ideally, only </a:t>
            </a:r>
            <a:r>
              <a:rPr lang="en-US" sz="800" b="1" dirty="0"/>
              <a:t>EXPECTANT</a:t>
            </a:r>
            <a:r>
              <a:rPr lang="en-US" sz="800" dirty="0"/>
              <a:t> and </a:t>
            </a:r>
            <a:r>
              <a:rPr lang="en-US" sz="800" b="1" dirty="0"/>
              <a:t>DEAD</a:t>
            </a:r>
            <a:r>
              <a:rPr lang="en-US" sz="800" dirty="0"/>
              <a:t> victims will remain.</a:t>
            </a:r>
          </a:p>
          <a:p>
            <a:pPr eaLnBrk="1" hangingPunct="1"/>
            <a:endParaRPr lang="en-US" sz="800" dirty="0"/>
          </a:p>
          <a:p>
            <a:pPr eaLnBrk="1" hangingPunct="1"/>
            <a:r>
              <a:rPr lang="en-US" sz="800" dirty="0"/>
              <a:t>Ideally, the expectant victims will be physically grouped together into an EXPECTANT area, marked with BLUE signs/flags/tarps/etc. . . . As with the other groups, a team of rescuers should monitor and treat them until they are transported, if possible.</a:t>
            </a:r>
          </a:p>
          <a:p>
            <a:pPr eaLnBrk="1" hangingPunct="1"/>
            <a:endParaRPr lang="en-US" sz="800" dirty="0"/>
          </a:p>
          <a:p>
            <a:pPr eaLnBrk="1" hangingPunct="1"/>
            <a:r>
              <a:rPr lang="en-US" sz="800" dirty="0"/>
              <a:t>If their condition changes, their triage category can be changed at any time and they can be moved to the other category’s physical collection area.</a:t>
            </a:r>
          </a:p>
          <a:p>
            <a:pPr eaLnBrk="1" hangingPunct="1"/>
            <a:endParaRPr lang="en-US" sz="800" dirty="0"/>
          </a:p>
          <a:p>
            <a:pPr eaLnBrk="1" hangingPunct="1"/>
            <a:r>
              <a:rPr lang="en-US" sz="800" dirty="0"/>
              <a:t>As more resources become available and the IMMEDIATEs have been dealt with, more resources can be devoted to this group. Until then, one must recall that death might be hours or days away. Hence, any measure of comfort care possible should be provided. These patients should not be abandoned.</a:t>
            </a:r>
          </a:p>
          <a:p>
            <a:pPr eaLnBrk="1" hangingPunct="1"/>
            <a:endParaRPr lang="en-US" dirty="0"/>
          </a:p>
          <a:p>
            <a:endParaRPr lang="en-US" dirty="0">
              <a:latin typeface="Arial Narrow" pitchFamily="34" charset="0"/>
            </a:endParaRPr>
          </a:p>
        </p:txBody>
      </p:sp>
      <p:sp>
        <p:nvSpPr>
          <p:cNvPr id="4" name="Slide Number Placeholder 3"/>
          <p:cNvSpPr>
            <a:spLocks noGrp="1"/>
          </p:cNvSpPr>
          <p:nvPr>
            <p:ph type="sldNum" sz="quarter" idx="10"/>
          </p:nvPr>
        </p:nvSpPr>
        <p:spPr/>
        <p:txBody>
          <a:bodyPr/>
          <a:lstStyle/>
          <a:p>
            <a:fld id="{51507C91-0C43-4811-804B-264CDE7F1949}" type="slidenum">
              <a:rPr lang="en-US" smtClean="0"/>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lnSpc>
                <a:spcPct val="80000"/>
              </a:lnSpc>
            </a:pPr>
            <a:r>
              <a:rPr lang="en-US" sz="800" dirty="0"/>
              <a:t>The highest level medical director should personally re-assess all black-tagged patients and affirm their designation as DEAD.</a:t>
            </a:r>
          </a:p>
          <a:p>
            <a:pPr eaLnBrk="1" hangingPunct="1">
              <a:lnSpc>
                <a:spcPct val="80000"/>
              </a:lnSpc>
            </a:pPr>
            <a:endParaRPr lang="en-US" sz="800" dirty="0"/>
          </a:p>
          <a:p>
            <a:pPr eaLnBrk="1" hangingPunct="1">
              <a:lnSpc>
                <a:spcPct val="80000"/>
              </a:lnSpc>
            </a:pPr>
            <a:r>
              <a:rPr lang="en-US" sz="800" dirty="0"/>
              <a:t>Becky: Jump in on this</a:t>
            </a:r>
            <a:r>
              <a:rPr lang="en-US" sz="800" baseline="0" dirty="0"/>
              <a:t> one…..</a:t>
            </a:r>
            <a:r>
              <a:rPr lang="en-US" sz="800" dirty="0"/>
              <a:t>If final determination has been made that patient is dead and no resuscitation is to be attempted, DO NOT DISTURB THE REMAINS OR THEIR IMMEDIATE SURROUNDINGS.* Why?</a:t>
            </a:r>
          </a:p>
          <a:p>
            <a:pPr eaLnBrk="1" hangingPunct="1">
              <a:lnSpc>
                <a:spcPct val="80000"/>
              </a:lnSpc>
              <a:buFontTx/>
              <a:buChar char="-"/>
            </a:pPr>
            <a:r>
              <a:rPr lang="en-US" sz="800" dirty="0"/>
              <a:t> evidence may be lost that could have led to:</a:t>
            </a:r>
          </a:p>
          <a:p>
            <a:pPr lvl="1" eaLnBrk="1" hangingPunct="1">
              <a:lnSpc>
                <a:spcPct val="80000"/>
              </a:lnSpc>
              <a:buFontTx/>
              <a:buChar char="-"/>
            </a:pPr>
            <a:r>
              <a:rPr lang="en-US" sz="800" dirty="0"/>
              <a:t> proper identification of the remains</a:t>
            </a:r>
          </a:p>
          <a:p>
            <a:pPr lvl="1" eaLnBrk="1" hangingPunct="1">
              <a:lnSpc>
                <a:spcPct val="80000"/>
              </a:lnSpc>
              <a:buFontTx/>
              <a:buChar char="-"/>
            </a:pPr>
            <a:r>
              <a:rPr lang="en-US" sz="800" dirty="0"/>
              <a:t> cause of death</a:t>
            </a:r>
          </a:p>
          <a:p>
            <a:pPr lvl="1" eaLnBrk="1" hangingPunct="1">
              <a:lnSpc>
                <a:spcPct val="80000"/>
              </a:lnSpc>
              <a:buFontTx/>
              <a:buChar char="-"/>
            </a:pPr>
            <a:r>
              <a:rPr lang="en-US" sz="800" dirty="0"/>
              <a:t> time of death</a:t>
            </a:r>
          </a:p>
          <a:p>
            <a:pPr lvl="1" eaLnBrk="1" hangingPunct="1">
              <a:lnSpc>
                <a:spcPct val="80000"/>
              </a:lnSpc>
              <a:buFontTx/>
              <a:buChar char="-"/>
            </a:pPr>
            <a:r>
              <a:rPr lang="en-US" sz="800" dirty="0"/>
              <a:t> crucial information about the incident</a:t>
            </a:r>
          </a:p>
          <a:p>
            <a:pPr lvl="1" eaLnBrk="1" hangingPunct="1">
              <a:lnSpc>
                <a:spcPct val="80000"/>
              </a:lnSpc>
              <a:buFontTx/>
              <a:buChar char="-"/>
            </a:pPr>
            <a:r>
              <a:rPr lang="en-US" sz="800" dirty="0"/>
              <a:t> determination of whether this was an accident or an act of terrorism</a:t>
            </a:r>
          </a:p>
          <a:p>
            <a:pPr lvl="1" eaLnBrk="1" hangingPunct="1">
              <a:lnSpc>
                <a:spcPct val="80000"/>
              </a:lnSpc>
              <a:buFontTx/>
              <a:buChar char="-"/>
            </a:pPr>
            <a:r>
              <a:rPr lang="en-US" sz="800" dirty="0"/>
              <a:t>The person or persons responsible for the attack/crime</a:t>
            </a:r>
          </a:p>
          <a:p>
            <a:pPr lvl="1" eaLnBrk="1" hangingPunct="1">
              <a:lnSpc>
                <a:spcPct val="80000"/>
              </a:lnSpc>
              <a:buFontTx/>
              <a:buChar char="-"/>
            </a:pPr>
            <a:r>
              <a:rPr lang="en-US" sz="800" dirty="0"/>
              <a:t> PREVENTION of future attacks</a:t>
            </a:r>
          </a:p>
          <a:p>
            <a:pPr lvl="1" eaLnBrk="1" hangingPunct="1">
              <a:lnSpc>
                <a:spcPct val="80000"/>
              </a:lnSpc>
            </a:pPr>
            <a:r>
              <a:rPr lang="en-US" sz="800" dirty="0"/>
              <a:t>* Exception -- small soft-tissue fragments may rapidly degrade if exposed to high temperatures (thus DNA may be denatured). If these are the only remains found, it may be advisable to obtain permission from law enforcement personnel to quickly move the tissue out of sunlight and into a cool area to preserve the DNA. </a:t>
            </a:r>
          </a:p>
          <a:p>
            <a:pPr lvl="1" eaLnBrk="1" hangingPunct="1">
              <a:lnSpc>
                <a:spcPct val="80000"/>
              </a:lnSpc>
            </a:pPr>
            <a:endParaRPr lang="en-US" sz="800" dirty="0"/>
          </a:p>
          <a:p>
            <a:pPr eaLnBrk="1" hangingPunct="1">
              <a:lnSpc>
                <a:spcPct val="80000"/>
              </a:lnSpc>
              <a:buFontTx/>
              <a:buChar char="-"/>
            </a:pPr>
            <a:r>
              <a:rPr lang="en-US" sz="800" dirty="0"/>
              <a:t> Law enforcement authorities will typically determine the disposition of deceased victim (whether the body will be released to the family or if an autopsy/investigation is to be performed by the medical examiner/coroner/etc.).  This may vary according to state law. </a:t>
            </a:r>
          </a:p>
          <a:p>
            <a:pPr eaLnBrk="1" hangingPunct="1">
              <a:lnSpc>
                <a:spcPct val="80000"/>
              </a:lnSpc>
              <a:buFontTx/>
              <a:buChar char="-"/>
            </a:pPr>
            <a:endParaRPr lang="en-US" sz="800" dirty="0"/>
          </a:p>
          <a:p>
            <a:pPr eaLnBrk="1" hangingPunct="1">
              <a:lnSpc>
                <a:spcPct val="80000"/>
              </a:lnSpc>
            </a:pPr>
            <a:r>
              <a:rPr lang="en-US" sz="800" dirty="0"/>
              <a:t>Also: better not to strain on-scene resources caring for fatalities.  Even for non-terrorism events, it is best to defer this care until additional specialized personnel and resources arrive, such as federal DMORT teams</a:t>
            </a:r>
          </a:p>
          <a:p>
            <a:endParaRPr lang="en-US" dirty="0">
              <a:latin typeface="Arial Narrow" pitchFamily="34" charset="0"/>
            </a:endParaRPr>
          </a:p>
        </p:txBody>
      </p:sp>
      <p:sp>
        <p:nvSpPr>
          <p:cNvPr id="4" name="Slide Number Placeholder 3"/>
          <p:cNvSpPr>
            <a:spLocks noGrp="1"/>
          </p:cNvSpPr>
          <p:nvPr>
            <p:ph type="sldNum" sz="quarter" idx="10"/>
          </p:nvPr>
        </p:nvSpPr>
        <p:spPr/>
        <p:txBody>
          <a:bodyPr/>
          <a:lstStyle/>
          <a:p>
            <a:fld id="{51507C91-0C43-4811-804B-264CDE7F1949}" type="slidenum">
              <a:rPr lang="en-US" smtClean="0"/>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Disaster investigators examining site of derailment.  Note covered body on left.</a:t>
            </a:r>
          </a:p>
        </p:txBody>
      </p:sp>
      <p:sp>
        <p:nvSpPr>
          <p:cNvPr id="4" name="Slide Number Placeholder 3"/>
          <p:cNvSpPr>
            <a:spLocks noGrp="1"/>
          </p:cNvSpPr>
          <p:nvPr>
            <p:ph type="sldNum" sz="quarter" idx="10"/>
          </p:nvPr>
        </p:nvSpPr>
        <p:spPr/>
        <p:txBody>
          <a:bodyPr/>
          <a:lstStyle/>
          <a:p>
            <a:fld id="{51507C91-0C43-4811-804B-264CDE7F1949}" type="slidenum">
              <a:rPr lang="en-US" smtClean="0"/>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Note systematic transport beginning with red zone.</a:t>
            </a:r>
          </a:p>
        </p:txBody>
      </p:sp>
      <p:sp>
        <p:nvSpPr>
          <p:cNvPr id="4" name="Slide Number Placeholder 3"/>
          <p:cNvSpPr>
            <a:spLocks noGrp="1"/>
          </p:cNvSpPr>
          <p:nvPr>
            <p:ph type="sldNum" sz="quarter" idx="10"/>
          </p:nvPr>
        </p:nvSpPr>
        <p:spPr/>
        <p:txBody>
          <a:bodyPr/>
          <a:lstStyle/>
          <a:p>
            <a:fld id="{51507C91-0C43-4811-804B-264CDE7F1949}" type="slidenum">
              <a:rPr lang="en-US" smtClean="0"/>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Boston</a:t>
            </a:r>
            <a:r>
              <a:rPr lang="en-US" baseline="0" dirty="0"/>
              <a:t> marathon bombing triage 2013.</a:t>
            </a:r>
          </a:p>
          <a:p>
            <a:endParaRPr lang="en-US" baseline="0" dirty="0"/>
          </a:p>
          <a:p>
            <a:r>
              <a:rPr lang="en-US" baseline="0" dirty="0"/>
              <a:t>Natalie </a:t>
            </a:r>
            <a:r>
              <a:rPr lang="en-US" baseline="0" dirty="0" err="1"/>
              <a:t>Stavas</a:t>
            </a:r>
            <a:r>
              <a:rPr lang="en-US" baseline="0" dirty="0"/>
              <a:t>, MD, a recent UNMC COM grad, was running in the marathon and leaped police barricades to reach the wounded.  She was later interviewed by Anderson Cooper.  Link below.</a:t>
            </a:r>
          </a:p>
          <a:p>
            <a:endParaRPr lang="en-US" baseline="0" dirty="0"/>
          </a:p>
          <a:p>
            <a:r>
              <a:rPr lang="en-US" dirty="0"/>
              <a:t>http://ac360.blogs.cnn.com/2013/04/16/doctor-the-worst-thing-ive-ever-seen/</a:t>
            </a:r>
          </a:p>
        </p:txBody>
      </p:sp>
      <p:sp>
        <p:nvSpPr>
          <p:cNvPr id="4" name="Slide Number Placeholder 3"/>
          <p:cNvSpPr>
            <a:spLocks noGrp="1"/>
          </p:cNvSpPr>
          <p:nvPr>
            <p:ph type="sldNum" sz="quarter" idx="10"/>
          </p:nvPr>
        </p:nvSpPr>
        <p:spPr/>
        <p:txBody>
          <a:bodyPr/>
          <a:lstStyle/>
          <a:p>
            <a:fld id="{51507C91-0C43-4811-804B-264CDE7F1949}" type="slidenum">
              <a:rPr lang="en-US" smtClean="0"/>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507C91-0C43-4811-804B-264CDE7F1949}"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a:t>
            </a:r>
            <a:r>
              <a:rPr lang="en-US" baseline="0" dirty="0"/>
              <a:t> a link for those who review after class?]</a:t>
            </a:r>
            <a:endParaRPr lang="en-US" dirty="0"/>
          </a:p>
          <a:p>
            <a:r>
              <a:rPr lang="en-US" dirty="0"/>
              <a:t>This reporter was among the </a:t>
            </a:r>
            <a:r>
              <a:rPr lang="en-US" baseline="0" dirty="0"/>
              <a:t>first to arrive on the scene following the Joplin, Missouri tornado.</a:t>
            </a:r>
          </a:p>
          <a:p>
            <a:endParaRPr lang="en-US" baseline="0" dirty="0"/>
          </a:p>
          <a:p>
            <a:r>
              <a:rPr lang="en-US" baseline="0" dirty="0"/>
              <a:t>What would you do?</a:t>
            </a:r>
          </a:p>
          <a:p>
            <a:r>
              <a:rPr lang="en-US" baseline="0" dirty="0"/>
              <a:t>Where would you start?</a:t>
            </a:r>
            <a:endParaRPr lang="en-US" dirty="0"/>
          </a:p>
        </p:txBody>
      </p:sp>
      <p:sp>
        <p:nvSpPr>
          <p:cNvPr id="4" name="Slide Number Placeholder 3"/>
          <p:cNvSpPr>
            <a:spLocks noGrp="1"/>
          </p:cNvSpPr>
          <p:nvPr>
            <p:ph type="sldNum" sz="quarter" idx="10"/>
          </p:nvPr>
        </p:nvSpPr>
        <p:spPr/>
        <p:txBody>
          <a:bodyPr/>
          <a:lstStyle/>
          <a:p>
            <a:fld id="{51507C91-0C43-4811-804B-264CDE7F1949}" type="slidenum">
              <a:rPr lang="en-US" smtClean="0"/>
              <a:pPr/>
              <a:t>4</a:t>
            </a:fld>
            <a:endParaRPr lang="en-US"/>
          </a:p>
        </p:txBody>
      </p:sp>
    </p:spTree>
    <p:extLst>
      <p:ext uri="{BB962C8B-B14F-4D97-AF65-F5344CB8AC3E}">
        <p14:creationId xmlns:p14="http://schemas.microsoft.com/office/powerpoint/2010/main" val="8802051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800" kern="1200" dirty="0">
                <a:solidFill>
                  <a:schemeClr val="tx1"/>
                </a:solidFill>
                <a:latin typeface="+mn-lt"/>
                <a:ea typeface="+mn-ea"/>
                <a:cs typeface="+mn-cs"/>
              </a:rPr>
              <a:t>Multiple responding personnel and agencies may diminish</a:t>
            </a:r>
            <a:r>
              <a:rPr lang="en-US" sz="800" kern="1200" baseline="0" dirty="0">
                <a:solidFill>
                  <a:schemeClr val="tx1"/>
                </a:solidFill>
                <a:latin typeface="+mn-lt"/>
                <a:ea typeface="+mn-ea"/>
                <a:cs typeface="+mn-cs"/>
              </a:rPr>
              <a:t> effectiveness.</a:t>
            </a:r>
          </a:p>
          <a:p>
            <a:pPr lvl="0"/>
            <a:endParaRPr lang="en-US" sz="800" kern="1200" dirty="0">
              <a:solidFill>
                <a:schemeClr val="tx1"/>
              </a:solidFill>
              <a:latin typeface="+mn-lt"/>
              <a:ea typeface="+mn-ea"/>
              <a:cs typeface="+mn-cs"/>
            </a:endParaRPr>
          </a:p>
          <a:p>
            <a:pPr lvl="0"/>
            <a:r>
              <a:rPr lang="en-US" sz="800" kern="1200" dirty="0">
                <a:solidFill>
                  <a:schemeClr val="tx1"/>
                </a:solidFill>
                <a:latin typeface="+mn-lt"/>
                <a:ea typeface="+mn-ea"/>
                <a:cs typeface="+mn-cs"/>
              </a:rPr>
              <a:t>Initial responders are tremendously overwhelmed and may not be able to provide direction and guidance to back up responders – thus adding to the chaos and </a:t>
            </a:r>
            <a:r>
              <a:rPr lang="en-US" sz="800" kern="1200" dirty="0" err="1">
                <a:solidFill>
                  <a:schemeClr val="tx1"/>
                </a:solidFill>
                <a:latin typeface="+mn-lt"/>
                <a:ea typeface="+mn-ea"/>
                <a:cs typeface="+mn-cs"/>
              </a:rPr>
              <a:t>unproductivity</a:t>
            </a:r>
            <a:r>
              <a:rPr lang="en-US" sz="800" kern="1200" dirty="0">
                <a:solidFill>
                  <a:schemeClr val="tx1"/>
                </a:solidFill>
                <a:latin typeface="+mn-lt"/>
                <a:ea typeface="+mn-ea"/>
                <a:cs typeface="+mn-cs"/>
              </a:rPr>
              <a:t>.  There is a need for quick, job aids to help those recall information when they are stressed out.  </a:t>
            </a:r>
          </a:p>
          <a:p>
            <a:endParaRPr lang="en-US" dirty="0"/>
          </a:p>
        </p:txBody>
      </p:sp>
      <p:sp>
        <p:nvSpPr>
          <p:cNvPr id="4" name="Slide Number Placeholder 3"/>
          <p:cNvSpPr>
            <a:spLocks noGrp="1"/>
          </p:cNvSpPr>
          <p:nvPr>
            <p:ph type="sldNum" sz="quarter" idx="10"/>
          </p:nvPr>
        </p:nvSpPr>
        <p:spPr/>
        <p:txBody>
          <a:bodyPr/>
          <a:lstStyle/>
          <a:p>
            <a:fld id="{51507C91-0C43-4811-804B-264CDE7F1949}" type="slidenum">
              <a:rPr lang="en-US" smtClean="0"/>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800" kern="1200" dirty="0">
                <a:solidFill>
                  <a:schemeClr val="tx1"/>
                </a:solidFill>
                <a:latin typeface="+mn-lt"/>
                <a:ea typeface="+mn-ea"/>
                <a:cs typeface="+mn-cs"/>
              </a:rPr>
              <a:t>Limited supplies.  </a:t>
            </a:r>
          </a:p>
          <a:p>
            <a:pPr lvl="0"/>
            <a:r>
              <a:rPr lang="en-US" sz="800" kern="1200" dirty="0">
                <a:solidFill>
                  <a:schemeClr val="tx1"/>
                </a:solidFill>
                <a:latin typeface="+mn-lt"/>
                <a:ea typeface="+mn-ea"/>
                <a:cs typeface="+mn-cs"/>
              </a:rPr>
              <a:t>Triage marker</a:t>
            </a:r>
            <a:r>
              <a:rPr lang="en-US" sz="800" kern="1200" baseline="0" dirty="0">
                <a:solidFill>
                  <a:schemeClr val="tx1"/>
                </a:solidFill>
                <a:latin typeface="+mn-lt"/>
                <a:ea typeface="+mn-ea"/>
                <a:cs typeface="+mn-cs"/>
              </a:rPr>
              <a:t>s – what will we use? </a:t>
            </a:r>
            <a:r>
              <a:rPr lang="en-US" sz="800" kern="1200" dirty="0">
                <a:solidFill>
                  <a:schemeClr val="tx1"/>
                </a:solidFill>
                <a:latin typeface="+mn-lt"/>
                <a:ea typeface="+mn-ea"/>
                <a:cs typeface="+mn-cs"/>
              </a:rPr>
              <a:t>Do we know how to document and mark things off?  Is the time to learn this when we are in the midst of a disaster or do we need to practice beforehand?</a:t>
            </a:r>
          </a:p>
          <a:p>
            <a:pPr lvl="0"/>
            <a:r>
              <a:rPr lang="en-US" sz="800" kern="1200" dirty="0">
                <a:solidFill>
                  <a:schemeClr val="tx1"/>
                </a:solidFill>
                <a:latin typeface="+mn-lt"/>
                <a:ea typeface="+mn-ea"/>
                <a:cs typeface="+mn-cs"/>
              </a:rPr>
              <a:t>Scene hazards – is the scene safe?  Are responders in danger? </a:t>
            </a:r>
          </a:p>
          <a:p>
            <a:pPr lvl="0"/>
            <a:r>
              <a:rPr lang="en-US" sz="800" kern="1200" dirty="0">
                <a:solidFill>
                  <a:schemeClr val="tx1"/>
                </a:solidFill>
                <a:latin typeface="+mn-lt"/>
                <a:ea typeface="+mn-ea"/>
                <a:cs typeface="+mn-cs"/>
              </a:rPr>
              <a:t>Decontamination issues</a:t>
            </a:r>
          </a:p>
          <a:p>
            <a:pPr lvl="0"/>
            <a:r>
              <a:rPr lang="en-US" sz="800" kern="1200" dirty="0">
                <a:solidFill>
                  <a:schemeClr val="tx1"/>
                </a:solidFill>
                <a:latin typeface="+mn-lt"/>
                <a:ea typeface="+mn-ea"/>
                <a:cs typeface="+mn-cs"/>
              </a:rPr>
              <a:t>Tasks need to be performed by individuals who may not have ever had to perform these tasks before</a:t>
            </a:r>
            <a:r>
              <a:rPr lang="en-US" sz="1200" kern="1200" dirty="0">
                <a:solidFill>
                  <a:schemeClr val="tx1"/>
                </a:solidFill>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51507C91-0C43-4811-804B-264CDE7F1949}" type="slidenum">
              <a:rPr lang="en-US" smtClean="0"/>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You’re a</a:t>
            </a:r>
            <a:r>
              <a:rPr lang="en-US" baseline="0" dirty="0"/>
              <a:t> resident of a small town which has experienced a weather disaster.</a:t>
            </a:r>
            <a:endParaRPr lang="en-US" dirty="0"/>
          </a:p>
        </p:txBody>
      </p:sp>
      <p:sp>
        <p:nvSpPr>
          <p:cNvPr id="4" name="Slide Number Placeholder 3"/>
          <p:cNvSpPr>
            <a:spLocks noGrp="1"/>
          </p:cNvSpPr>
          <p:nvPr>
            <p:ph type="sldNum" sz="quarter" idx="10"/>
          </p:nvPr>
        </p:nvSpPr>
        <p:spPr/>
        <p:txBody>
          <a:bodyPr/>
          <a:lstStyle/>
          <a:p>
            <a:fld id="{51507C91-0C43-4811-804B-264CDE7F1949}" type="slidenum">
              <a:rPr lang="en-US" smtClean="0"/>
              <a:pPr/>
              <a:t>39</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507C91-0C43-4811-804B-264CDE7F1949}" type="slidenum">
              <a:rPr lang="en-US" smtClean="0"/>
              <a:pPr/>
              <a:t>40</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Assignment:</a:t>
            </a:r>
            <a:r>
              <a:rPr lang="en-US" baseline="0" dirty="0"/>
              <a:t> gather in small groups, and triage the individuals you encounter as you enter the site.  </a:t>
            </a:r>
          </a:p>
          <a:p>
            <a:r>
              <a:rPr lang="en-US" baseline="0" dirty="0"/>
              <a:t>Descriptions are on the slips of paper.  </a:t>
            </a:r>
          </a:p>
          <a:p>
            <a:r>
              <a:rPr lang="en-US" baseline="0" dirty="0"/>
              <a:t>You’ll be given ‘tarps’ of various colors on which to place the patients.   </a:t>
            </a:r>
          </a:p>
          <a:p>
            <a:r>
              <a:rPr lang="en-US" baseline="0" dirty="0"/>
              <a:t>As you work, pay attention to issues on which you disagree or otherwise struggle to make a determination.</a:t>
            </a:r>
            <a:endParaRPr lang="en-US" dirty="0"/>
          </a:p>
        </p:txBody>
      </p:sp>
      <p:sp>
        <p:nvSpPr>
          <p:cNvPr id="4" name="Slide Number Placeholder 3"/>
          <p:cNvSpPr>
            <a:spLocks noGrp="1"/>
          </p:cNvSpPr>
          <p:nvPr>
            <p:ph type="sldNum" sz="quarter" idx="10"/>
          </p:nvPr>
        </p:nvSpPr>
        <p:spPr/>
        <p:txBody>
          <a:bodyPr/>
          <a:lstStyle/>
          <a:p>
            <a:fld id="{51507C91-0C43-4811-804B-264CDE7F1949}" type="slidenum">
              <a:rPr lang="en-US" smtClean="0"/>
              <a:pPr/>
              <a:t>42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Recent shots of tornado devastation.</a:t>
            </a:r>
          </a:p>
        </p:txBody>
      </p:sp>
      <p:sp>
        <p:nvSpPr>
          <p:cNvPr id="4" name="Slide Number Placeholder 3"/>
          <p:cNvSpPr>
            <a:spLocks noGrp="1"/>
          </p:cNvSpPr>
          <p:nvPr>
            <p:ph type="sldNum" sz="quarter" idx="10"/>
          </p:nvPr>
        </p:nvSpPr>
        <p:spPr/>
        <p:txBody>
          <a:bodyPr/>
          <a:lstStyle/>
          <a:p>
            <a:fld id="{51507C91-0C43-4811-804B-264CDE7F1949}"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Most towns have industries subject to catastrophic events.  Some are self-contained (such as the grain bin explosion in Omaha, 2014); others have widespread impact.  This is an </a:t>
            </a:r>
            <a:r>
              <a:rPr lang="en-US" baseline="0" dirty="0"/>
              <a:t>image of the 2013 fertilizer plant explosion in West, TX, a small town near Waco. Consider not only the direct effect of the explosion, but the potential for toxic emissions in such events.</a:t>
            </a:r>
          </a:p>
          <a:p>
            <a:endParaRPr lang="en-US" baseline="0" dirty="0"/>
          </a:p>
          <a:p>
            <a:r>
              <a:rPr lang="en-US" baseline="0" dirty="0"/>
              <a:t>Wikipedia:  </a:t>
            </a:r>
          </a:p>
          <a:p>
            <a:r>
              <a:rPr lang="en-US" dirty="0"/>
              <a:t>On April 17, 2013, an </a:t>
            </a:r>
            <a:r>
              <a:rPr lang="en-US" dirty="0">
                <a:hlinkClick r:id="rId3" tooltip="Ammonium nitrate"/>
              </a:rPr>
              <a:t>ammonium nitrate</a:t>
            </a:r>
            <a:r>
              <a:rPr lang="en-US" dirty="0"/>
              <a:t> explosion occurred at the West Fertilizer Company storage and distribution facility in </a:t>
            </a:r>
            <a:r>
              <a:rPr lang="en-US" dirty="0">
                <a:hlinkClick r:id="rId4" tooltip="West, Texas"/>
              </a:rPr>
              <a:t>West, Texas</a:t>
            </a:r>
            <a:r>
              <a:rPr lang="en-US" dirty="0"/>
              <a:t>, eighteen miles (29 km) north of </a:t>
            </a:r>
            <a:r>
              <a:rPr lang="en-US" dirty="0">
                <a:hlinkClick r:id="rId5" tooltip="Waco, Texas"/>
              </a:rPr>
              <a:t>Waco</a:t>
            </a:r>
            <a:r>
              <a:rPr lang="en-US" dirty="0"/>
              <a:t> while </a:t>
            </a:r>
            <a:r>
              <a:rPr lang="en-US" dirty="0">
                <a:hlinkClick r:id="rId6" tooltip="Emergency service"/>
              </a:rPr>
              <a:t>emergency services</a:t>
            </a:r>
            <a:r>
              <a:rPr lang="en-US" dirty="0"/>
              <a:t> personnel were responding to a fire at the facility.</a:t>
            </a:r>
            <a:r>
              <a:rPr lang="en-US" baseline="30000" dirty="0">
                <a:hlinkClick r:id="rId7"/>
              </a:rPr>
              <a:t>[6]</a:t>
            </a:r>
            <a:r>
              <a:rPr lang="en-US" dirty="0"/>
              <a:t> Fifteen people were killed, more than 160 were injured, and more than 150 buildings were damaged or destroyed. Investigators have confirmed that ammonium nitrate was the material that exploded, but the cause of the initial fire is as yet unknown.</a:t>
            </a:r>
          </a:p>
          <a:p>
            <a:r>
              <a:rPr lang="en-US" dirty="0"/>
              <a:t>. . . </a:t>
            </a:r>
          </a:p>
          <a:p>
            <a:r>
              <a:rPr lang="en-US" dirty="0"/>
              <a:t>The state fire marshal department said that investigators interviewed "almost 300 people," and followed 160 leads in their initial investigation.</a:t>
            </a:r>
          </a:p>
          <a:p>
            <a:r>
              <a:rPr lang="en-US" dirty="0"/>
              <a:t>In May 2013, the </a:t>
            </a:r>
            <a:r>
              <a:rPr lang="en-US" dirty="0">
                <a:hlinkClick r:id="rId8" tooltip="Texas Department of Public Safety"/>
              </a:rPr>
              <a:t>Texas Department of Public Safety</a:t>
            </a:r>
            <a:r>
              <a:rPr lang="en-US" dirty="0"/>
              <a:t> instructed the </a:t>
            </a:r>
            <a:r>
              <a:rPr lang="en-US" dirty="0">
                <a:hlinkClick r:id="rId9" tooltip="Texas Ranger Division"/>
              </a:rPr>
              <a:t>Texas Rangers</a:t>
            </a:r>
            <a:r>
              <a:rPr lang="en-US" dirty="0"/>
              <a:t> and the McLennan Sheriff's Department to join the Texas Fire Marshall's Office and the U.S. Bureau of Alcohol, Tobacco, Firearms and Explosives, in the criminal investigation into the explosion.</a:t>
            </a:r>
            <a:r>
              <a:rPr lang="en-US" baseline="30000" dirty="0">
                <a:hlinkClick r:id="rId7"/>
              </a:rPr>
              <a:t>[55][56]</a:t>
            </a:r>
            <a:endParaRPr lang="en-US" dirty="0"/>
          </a:p>
          <a:p>
            <a:r>
              <a:rPr lang="en-US" dirty="0"/>
              <a:t>Ultimately, investigators blamed stocks of ammonium nitrate fertilizer stored in a bin inside a seed and fertilizer building on the property for the explosion</a:t>
            </a:r>
            <a:r>
              <a:rPr lang="en-US" baseline="30000" dirty="0">
                <a:hlinkClick r:id="rId7"/>
              </a:rPr>
              <a:t>[57]</a:t>
            </a:r>
            <a:r>
              <a:rPr lang="en-US" dirty="0"/>
              <a:t> but failed to identify what started the actual fire that led to the explosion.</a:t>
            </a:r>
          </a:p>
          <a:p>
            <a:r>
              <a:rPr lang="en-US" dirty="0"/>
              <a:t>On April 22, 2014, the </a:t>
            </a:r>
            <a:r>
              <a:rPr lang="en-US" dirty="0">
                <a:hlinkClick r:id="rId10" tooltip="U.S. Chemical Safety and Hazard Investigation Board"/>
              </a:rPr>
              <a:t>U.S. Chemical Safety and Hazard Investigation Board</a:t>
            </a:r>
            <a:r>
              <a:rPr lang="en-US" dirty="0"/>
              <a:t> released the preliminary results of its investigation into the explosion. It blamed the disaster on company officials' failure to take basic steps regarding safe storage of the chemicals in its stockpile, as well as inadequate federal, state and local regulations regarding the handling of hazardous materials.</a:t>
            </a:r>
            <a:r>
              <a:rPr lang="en-US" baseline="30000" dirty="0">
                <a:hlinkClick r:id="rId7"/>
              </a:rPr>
              <a:t>[</a:t>
            </a:r>
            <a:endParaRPr lang="en-US" dirty="0"/>
          </a:p>
          <a:p>
            <a:endParaRPr lang="en-US" dirty="0"/>
          </a:p>
        </p:txBody>
      </p:sp>
      <p:sp>
        <p:nvSpPr>
          <p:cNvPr id="4" name="Slide Number Placeholder 3"/>
          <p:cNvSpPr>
            <a:spLocks noGrp="1"/>
          </p:cNvSpPr>
          <p:nvPr>
            <p:ph type="sldNum" sz="quarter" idx="10"/>
          </p:nvPr>
        </p:nvSpPr>
        <p:spPr/>
        <p:txBody>
          <a:bodyPr/>
          <a:lstStyle/>
          <a:p>
            <a:fld id="{51507C91-0C43-4811-804B-264CDE7F1949}" type="slidenum">
              <a:rPr lang="en-US" smtClean="0"/>
              <a:pPr/>
              <a:t>6</a:t>
            </a:fld>
            <a:endParaRPr lang="en-US"/>
          </a:p>
        </p:txBody>
      </p:sp>
    </p:spTree>
    <p:extLst>
      <p:ext uri="{BB962C8B-B14F-4D97-AF65-F5344CB8AC3E}">
        <p14:creationId xmlns:p14="http://schemas.microsoft.com/office/powerpoint/2010/main" val="769901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fifty-unit apartment </a:t>
            </a:r>
            <a:r>
              <a:rPr lang="en-US" baseline="0" dirty="0"/>
              <a:t>building next to the West Fertilizer Company was destroyed.  A middle school was severely damaged.  A nursing home had to be evacuated. The fire leading to the explosion began at about 7 p.m.  Most of the fatalities were among first responders.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51507C91-0C43-4811-804B-264CDE7F1949}" type="slidenum">
              <a:rPr lang="en-US" smtClean="0"/>
              <a:pPr/>
              <a:t>7</a:t>
            </a:fld>
            <a:endParaRPr lang="en-US"/>
          </a:p>
        </p:txBody>
      </p:sp>
    </p:spTree>
    <p:extLst>
      <p:ext uri="{BB962C8B-B14F-4D97-AF65-F5344CB8AC3E}">
        <p14:creationId xmlns:p14="http://schemas.microsoft.com/office/powerpoint/2010/main" val="3345404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 is an aerial</a:t>
            </a:r>
            <a:r>
              <a:rPr lang="en-US" baseline="0" dirty="0"/>
              <a:t> shot of the post-blast fertilizer plant site in West, TX.</a:t>
            </a:r>
          </a:p>
          <a:p>
            <a:r>
              <a:rPr lang="en-US" baseline="0" dirty="0"/>
              <a:t>Footage of explosion from three angles:  https://www.youtube.com/watch?v=Ba8jTkRWiwI</a:t>
            </a:r>
            <a:endParaRPr lang="en-US" dirty="0"/>
          </a:p>
        </p:txBody>
      </p:sp>
      <p:sp>
        <p:nvSpPr>
          <p:cNvPr id="4" name="Slide Number Placeholder 3"/>
          <p:cNvSpPr>
            <a:spLocks noGrp="1"/>
          </p:cNvSpPr>
          <p:nvPr>
            <p:ph type="sldNum" sz="quarter" idx="10"/>
          </p:nvPr>
        </p:nvSpPr>
        <p:spPr/>
        <p:txBody>
          <a:bodyPr/>
          <a:lstStyle/>
          <a:p>
            <a:fld id="{51507C91-0C43-4811-804B-264CDE7F1949}"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Active shooter events appear to be on the rise.</a:t>
            </a:r>
          </a:p>
        </p:txBody>
      </p:sp>
      <p:sp>
        <p:nvSpPr>
          <p:cNvPr id="4" name="Slide Number Placeholder 3"/>
          <p:cNvSpPr>
            <a:spLocks noGrp="1"/>
          </p:cNvSpPr>
          <p:nvPr>
            <p:ph type="sldNum" sz="quarter" idx="10"/>
          </p:nvPr>
        </p:nvSpPr>
        <p:spPr/>
        <p:txBody>
          <a:bodyPr/>
          <a:lstStyle/>
          <a:p>
            <a:fld id="{51507C91-0C43-4811-804B-264CDE7F1949}" type="slidenum">
              <a:rPr lang="en-US" smtClean="0"/>
              <a:pPr/>
              <a:t>9</a:t>
            </a:fld>
            <a:endParaRPr lang="en-US"/>
          </a:p>
        </p:txBody>
      </p:sp>
    </p:spTree>
    <p:extLst>
      <p:ext uri="{BB962C8B-B14F-4D97-AF65-F5344CB8AC3E}">
        <p14:creationId xmlns:p14="http://schemas.microsoft.com/office/powerpoint/2010/main" val="1721997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800" dirty="0"/>
          </a:p>
        </p:txBody>
      </p:sp>
      <p:sp>
        <p:nvSpPr>
          <p:cNvPr id="4" name="Slide Number Placeholder 3"/>
          <p:cNvSpPr>
            <a:spLocks noGrp="1"/>
          </p:cNvSpPr>
          <p:nvPr>
            <p:ph type="sldNum" sz="quarter" idx="10"/>
          </p:nvPr>
        </p:nvSpPr>
        <p:spPr/>
        <p:txBody>
          <a:bodyPr/>
          <a:lstStyle/>
          <a:p>
            <a:fld id="{51507C91-0C43-4811-804B-264CDE7F1949}"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D22DBF19-B3F8-4C02-9D9F-4D4C0EF9FCB5}" type="datetimeFigureOut">
              <a:rPr lang="en-US" smtClean="0"/>
              <a:pPr/>
              <a:t>3/28/2019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75681AD-677F-44FB-91A8-E895DA9D7632}" type="slidenum">
              <a:rPr lang="en-US" smtClean="0"/>
              <a:pPr/>
              <a:t>‹#›</a:t>
            </a:fld>
            <a:endParaRPr lang="en-US"/>
          </a:p>
        </p:txBody>
      </p:sp>
    </p:spTree>
  </p:cSld>
  <p:clrMapOvr>
    <a:masterClrMapping/>
  </p:clrMapOvr>
  <p:transition spd="med">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22DBF19-B3F8-4C02-9D9F-4D4C0EF9FCB5}" type="datetimeFigureOut">
              <a:rPr lang="en-US" smtClean="0"/>
              <a:pPr/>
              <a:t>3/28/2019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75681AD-677F-44FB-91A8-E895DA9D7632}" type="slidenum">
              <a:rPr lang="en-US" smtClean="0"/>
              <a:pPr/>
              <a:t>‹#›</a:t>
            </a:fld>
            <a:endParaRPr lang="en-US"/>
          </a:p>
        </p:txBody>
      </p:sp>
    </p:spTree>
  </p:cSld>
  <p:clrMapOvr>
    <a:masterClrMapping/>
  </p:clrMapOvr>
  <p:transition spd="med">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22DBF19-B3F8-4C02-9D9F-4D4C0EF9FCB5}" type="datetimeFigureOut">
              <a:rPr lang="en-US" smtClean="0"/>
              <a:pPr/>
              <a:t>3/28/2019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75681AD-677F-44FB-91A8-E895DA9D7632}" type="slidenum">
              <a:rPr lang="en-US" smtClean="0"/>
              <a:pPr/>
              <a:t>‹#›</a:t>
            </a:fld>
            <a:endParaRPr lang="en-US"/>
          </a:p>
        </p:txBody>
      </p:sp>
    </p:spTree>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22DBF19-B3F8-4C02-9D9F-4D4C0EF9FCB5}" type="datetimeFigureOut">
              <a:rPr lang="en-US" smtClean="0"/>
              <a:pPr/>
              <a:t>3/28/2019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75681AD-677F-44FB-91A8-E895DA9D7632}" type="slidenum">
              <a:rPr lang="en-US" smtClean="0"/>
              <a:pPr/>
              <a:t>‹#›</a:t>
            </a:fld>
            <a:endParaRPr lang="en-US"/>
          </a:p>
        </p:txBody>
      </p:sp>
    </p:spTree>
  </p:cSld>
  <p:clrMapOvr>
    <a:masterClrMapping/>
  </p:clrMapOvr>
  <p:transition spd="med">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D22DBF19-B3F8-4C02-9D9F-4D4C0EF9FCB5}" type="datetimeFigureOut">
              <a:rPr lang="en-US" smtClean="0"/>
              <a:pPr/>
              <a:t>3/28/2019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75681AD-677F-44FB-91A8-E895DA9D763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D22DBF19-B3F8-4C02-9D9F-4D4C0EF9FCB5}" type="datetimeFigureOut">
              <a:rPr lang="en-US" smtClean="0"/>
              <a:pPr/>
              <a:t>3/28/2019</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75681AD-677F-44FB-91A8-E895DA9D7632}" type="slidenum">
              <a:rPr lang="en-US" smtClean="0"/>
              <a:pPr/>
              <a:t>‹#›</a:t>
            </a:fld>
            <a:endParaRPr lang="en-US"/>
          </a:p>
        </p:txBody>
      </p:sp>
    </p:spTree>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D22DBF19-B3F8-4C02-9D9F-4D4C0EF9FCB5}" type="datetimeFigureOut">
              <a:rPr lang="en-US" smtClean="0"/>
              <a:pPr/>
              <a:t>3/28/2019</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5681AD-677F-44FB-91A8-E895DA9D7632}" type="slidenum">
              <a:rPr lang="en-US" smtClean="0"/>
              <a:pPr/>
              <a:t>‹#›</a:t>
            </a:fld>
            <a:endParaRPr lang="en-US"/>
          </a:p>
        </p:txBody>
      </p:sp>
    </p:spTree>
  </p:cSld>
  <p:clrMapOvr>
    <a:masterClrMapping/>
  </p:clrMapOvr>
  <p:transition spd="med">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D22DBF19-B3F8-4C02-9D9F-4D4C0EF9FCB5}" type="datetimeFigureOut">
              <a:rPr lang="en-US" smtClean="0"/>
              <a:pPr/>
              <a:t>3/28/2019</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275681AD-677F-44FB-91A8-E895DA9D7632}" type="slidenum">
              <a:rPr lang="en-US" smtClean="0"/>
              <a:pPr/>
              <a:t>‹#›</a:t>
            </a:fld>
            <a:endParaRPr lang="en-US"/>
          </a:p>
        </p:txBody>
      </p:sp>
    </p:spTree>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D22DBF19-B3F8-4C02-9D9F-4D4C0EF9FCB5}" type="datetimeFigureOut">
              <a:rPr lang="en-US" smtClean="0"/>
              <a:pPr/>
              <a:t>3/28/2019</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275681AD-677F-44FB-91A8-E895DA9D7632}" type="slidenum">
              <a:rPr lang="en-US" smtClean="0"/>
              <a:pPr/>
              <a:t>‹#›</a:t>
            </a:fld>
            <a:endParaRPr lang="en-US"/>
          </a:p>
        </p:txBody>
      </p:sp>
    </p:spTree>
  </p:cSld>
  <p:clrMapOvr>
    <a:masterClrMapping/>
  </p:clrMapOvr>
  <p:transition spd="med">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D22DBF19-B3F8-4C02-9D9F-4D4C0EF9FCB5}" type="datetimeFigureOut">
              <a:rPr lang="en-US" smtClean="0"/>
              <a:pPr/>
              <a:t>3/28/2019</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75681AD-677F-44FB-91A8-E895DA9D7632}" type="slidenum">
              <a:rPr lang="en-US" smtClean="0"/>
              <a:pPr/>
              <a:t>‹#›</a:t>
            </a:fld>
            <a:endParaRPr lang="en-US"/>
          </a:p>
        </p:txBody>
      </p:sp>
    </p:spTree>
  </p:cSld>
  <p:clrMapOvr>
    <a:masterClrMapping/>
  </p:clrMapOvr>
  <p:transition spd="med">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D22DBF19-B3F8-4C02-9D9F-4D4C0EF9FCB5}" type="datetimeFigureOut">
              <a:rPr lang="en-US" smtClean="0"/>
              <a:pPr/>
              <a:t>3/28/2019</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75681AD-677F-44FB-91A8-E895DA9D7632}" type="slidenum">
              <a:rPr lang="en-US" smtClean="0"/>
              <a:pPr/>
              <a:t>‹#›</a:t>
            </a:fld>
            <a:endParaRPr lang="en-US"/>
          </a:p>
        </p:txBody>
      </p:sp>
    </p:spTree>
  </p:cSld>
  <p:clrMapOvr>
    <a:masterClrMapping/>
  </p:clrMapOvr>
  <p:transition spd="med">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rgbClr val="6666FF"/>
            </a:gs>
            <a:gs pos="100000">
              <a:srgbClr val="000066"/>
            </a:gs>
          </a:gsLst>
          <a:lin ang="2700000" scaled="1"/>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D22DBF19-B3F8-4C02-9D9F-4D4C0EF9FCB5}" type="datetimeFigureOut">
              <a:rPr lang="en-US" smtClean="0"/>
              <a:pPr/>
              <a:t>3/28/2019</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75681AD-677F-44FB-91A8-E895DA9D7632}" type="slidenum">
              <a:rPr lang="en-US" smtClean="0"/>
              <a:pPr/>
              <a:t>‹#›</a:t>
            </a:fld>
            <a:endParaRPr lang="en-US"/>
          </a:p>
        </p:txBody>
      </p:sp>
      <p:pic>
        <p:nvPicPr>
          <p:cNvPr id="8" name="Picture 7" descr="CenterPrepLogo.eps"/>
          <p:cNvPicPr>
            <a:picLocks noChangeAspect="1"/>
          </p:cNvPicPr>
          <p:nvPr/>
        </p:nvPicPr>
        <p:blipFill>
          <a:blip r:embed="rId13" cstate="print"/>
          <a:stretch>
            <a:fillRect/>
          </a:stretch>
        </p:blipFill>
        <p:spPr>
          <a:xfrm>
            <a:off x="6781800" y="6225220"/>
            <a:ext cx="1904846" cy="496263"/>
          </a:xfrm>
          <a:prstGeom prst="rect">
            <a:avLst/>
          </a:prstGeom>
        </p:spPr>
      </p:pic>
    </p:spTree>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ransition spd="med">
    <p:fade thruBlk="1"/>
  </p:transition>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online.wsj.com/video/trauma-chief-on-impact-of-alabama-tornadoes/B12A4CDC-DE41-4109-A78B-6E2715AD357B.htm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unmccoph\psmshare\share\bioprepare\Staff%2520folders\Leslie\Triage\2011\M3\110523bettesemotional.mov" TargetMode="External"/><Relationship Id="rId1" Type="http://schemas.microsoft.com/office/2007/relationships/media" Target="file:///\\unmccoph\psmshare\share\bioprepare\Staff%2520folders\Leslie\Triage\2011\M3\110523bettesemotional.mov" TargetMode="External"/><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971800"/>
            <a:ext cx="9144000" cy="3352800"/>
          </a:xfrm>
        </p:spPr>
        <p:txBody>
          <a:bodyPr/>
          <a:lstStyle/>
          <a:p>
            <a:r>
              <a:rPr lang="en-US" sz="4000" dirty="0">
                <a:solidFill>
                  <a:srgbClr val="FFFFCC"/>
                </a:solidFill>
                <a:latin typeface="Arial" pitchFamily="34" charset="0"/>
                <a:cs typeface="Arial" pitchFamily="34" charset="0"/>
              </a:rPr>
              <a:t>Sorting through the confusion</a:t>
            </a:r>
          </a:p>
          <a:p>
            <a:endParaRPr lang="en-US" sz="4000" dirty="0">
              <a:solidFill>
                <a:srgbClr val="FFFFCC"/>
              </a:solidFill>
              <a:latin typeface="Arial" pitchFamily="34" charset="0"/>
              <a:cs typeface="Arial" pitchFamily="34" charset="0"/>
            </a:endParaRPr>
          </a:p>
          <a:p>
            <a:r>
              <a:rPr lang="en-US" sz="4000" dirty="0">
                <a:solidFill>
                  <a:srgbClr val="FFFFCC"/>
                </a:solidFill>
                <a:latin typeface="Arial" pitchFamily="34" charset="0"/>
                <a:cs typeface="Arial" pitchFamily="34" charset="0"/>
              </a:rPr>
              <a:t>Sharon Medcalf, Ph.D.</a:t>
            </a:r>
          </a:p>
          <a:p>
            <a:r>
              <a:rPr lang="en-US" sz="4000" dirty="0">
                <a:solidFill>
                  <a:srgbClr val="FFFFCC"/>
                </a:solidFill>
                <a:latin typeface="Arial" pitchFamily="34" charset="0"/>
                <a:cs typeface="Arial" pitchFamily="34" charset="0"/>
              </a:rPr>
              <a:t>UNMC College of Public Health</a:t>
            </a:r>
          </a:p>
        </p:txBody>
      </p:sp>
      <p:sp>
        <p:nvSpPr>
          <p:cNvPr id="2" name="Title 1"/>
          <p:cNvSpPr>
            <a:spLocks noGrp="1"/>
          </p:cNvSpPr>
          <p:nvPr>
            <p:ph type="ctrTitle"/>
          </p:nvPr>
        </p:nvSpPr>
        <p:spPr>
          <a:xfrm>
            <a:off x="29308" y="381000"/>
            <a:ext cx="9144000" cy="3200400"/>
          </a:xfrm>
        </p:spPr>
        <p:txBody>
          <a:bodyPr/>
          <a:lstStyle/>
          <a:p>
            <a:r>
              <a:rPr lang="en-US" sz="8800" dirty="0">
                <a:solidFill>
                  <a:schemeClr val="accent1">
                    <a:lumMod val="25000"/>
                  </a:schemeClr>
                </a:solidFill>
                <a:effectLst>
                  <a:outerShdw blurRad="38100" dist="38100" dir="2700000" algn="tl">
                    <a:srgbClr val="000000">
                      <a:alpha val="43137"/>
                    </a:srgbClr>
                  </a:outerShdw>
                </a:effectLst>
                <a:latin typeface="Arial" pitchFamily="34" charset="0"/>
                <a:cs typeface="Arial" pitchFamily="34" charset="0"/>
                <a:hlinkClick r:id="rId3"/>
              </a:rPr>
              <a:t>Disaster triage</a:t>
            </a:r>
            <a:endParaRPr lang="en-US" sz="8800" dirty="0">
              <a:solidFill>
                <a:schemeClr val="accent1">
                  <a:lumMod val="25000"/>
                </a:schemeClr>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spd="med" advClick="0" advTm="210000">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743200"/>
          </a:xfrm>
        </p:spPr>
        <p:txBody>
          <a:bodyPr>
            <a:noAutofit/>
          </a:bodyPr>
          <a:lstStyle/>
          <a:p>
            <a:r>
              <a:rPr lang="en-US" sz="6000" dirty="0">
                <a:solidFill>
                  <a:srgbClr val="FFFF00"/>
                </a:solidFill>
                <a:latin typeface="Arial" pitchFamily="34" charset="0"/>
                <a:cs typeface="Arial" pitchFamily="34" charset="0"/>
              </a:rPr>
              <a:t>Where &amp; when is DISASTER triage needed?</a:t>
            </a:r>
          </a:p>
        </p:txBody>
      </p:sp>
      <p:sp>
        <p:nvSpPr>
          <p:cNvPr id="3" name="Content Placeholder 2"/>
          <p:cNvSpPr>
            <a:spLocks noGrp="1"/>
          </p:cNvSpPr>
          <p:nvPr>
            <p:ph idx="1"/>
          </p:nvPr>
        </p:nvSpPr>
        <p:spPr>
          <a:xfrm>
            <a:off x="0" y="3048000"/>
            <a:ext cx="9144000" cy="3810000"/>
          </a:xfrm>
        </p:spPr>
        <p:txBody>
          <a:bodyPr/>
          <a:lstStyle/>
          <a:p>
            <a:r>
              <a:rPr lang="en-US" sz="4800" dirty="0">
                <a:solidFill>
                  <a:srgbClr val="FFFFCC"/>
                </a:solidFill>
                <a:latin typeface="Arial" pitchFamily="34" charset="0"/>
                <a:cs typeface="Arial" pitchFamily="34" charset="0"/>
              </a:rPr>
              <a:t>Any time an event overwhelms local resources</a:t>
            </a:r>
          </a:p>
          <a:p>
            <a:r>
              <a:rPr lang="en-US" sz="4800" dirty="0">
                <a:solidFill>
                  <a:srgbClr val="FFFFCC"/>
                </a:solidFill>
                <a:latin typeface="Arial" pitchFamily="34" charset="0"/>
                <a:cs typeface="Arial" pitchFamily="34" charset="0"/>
              </a:rPr>
              <a:t>Can be anywhere – even at your door!</a:t>
            </a:r>
          </a:p>
          <a:p>
            <a:pPr lvl="1">
              <a:buNone/>
            </a:pPr>
            <a:endParaRPr lang="en-US" dirty="0">
              <a:solidFill>
                <a:srgbClr val="FFFFCC"/>
              </a:solidFill>
              <a:latin typeface="Bodoni MT" pitchFamily="18" charset="0"/>
            </a:endParaRPr>
          </a:p>
          <a:p>
            <a:pPr lvl="1">
              <a:buNone/>
            </a:pPr>
            <a:endParaRPr lang="en-US" dirty="0"/>
          </a:p>
        </p:txBody>
      </p:sp>
    </p:spTree>
  </p:cSld>
  <p:clrMapOvr>
    <a:masterClrMapping/>
  </p:clrMapOvr>
  <p:transition spd="med">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rticle-1393192-0C3F64CB00000578-619_964x66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0"/>
            <a:ext cx="93948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46383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0" y="0"/>
            <a:ext cx="4572000" cy="3657600"/>
          </a:xfrm>
        </p:spPr>
        <p:txBody>
          <a:bodyPr/>
          <a:lstStyle/>
          <a:p>
            <a:pPr algn="ctr"/>
            <a:r>
              <a:rPr lang="en-US" sz="4800" dirty="0">
                <a:solidFill>
                  <a:srgbClr val="FFFFCC"/>
                </a:solidFill>
                <a:latin typeface="Arial" pitchFamily="34" charset="0"/>
                <a:cs typeface="Arial" pitchFamily="34" charset="0"/>
              </a:rPr>
              <a:t>Differences between ED/Hospital triage and Mass Casualty triage</a:t>
            </a:r>
          </a:p>
        </p:txBody>
      </p:sp>
      <p:pic>
        <p:nvPicPr>
          <p:cNvPr id="4" name="Picture 3"/>
          <p:cNvPicPr>
            <a:picLocks noChangeAspect="1"/>
          </p:cNvPicPr>
          <p:nvPr/>
        </p:nvPicPr>
        <p:blipFill>
          <a:blip r:embed="rId3" cstate="print"/>
          <a:stretch>
            <a:fillRect/>
          </a:stretch>
        </p:blipFill>
        <p:spPr>
          <a:xfrm>
            <a:off x="0" y="3733800"/>
            <a:ext cx="4840500" cy="3124200"/>
          </a:xfrm>
          <a:prstGeom prst="rect">
            <a:avLst/>
          </a:prstGeom>
        </p:spPr>
      </p:pic>
      <p:pic>
        <p:nvPicPr>
          <p:cNvPr id="5" name="Picture 4"/>
          <p:cNvPicPr>
            <a:picLocks noChangeAspect="1"/>
          </p:cNvPicPr>
          <p:nvPr/>
        </p:nvPicPr>
        <p:blipFill>
          <a:blip r:embed="rId4" cstate="print"/>
          <a:stretch>
            <a:fillRect/>
          </a:stretch>
        </p:blipFill>
        <p:spPr>
          <a:xfrm>
            <a:off x="4518527" y="1600200"/>
            <a:ext cx="4625473" cy="2685344"/>
          </a:xfrm>
          <a:prstGeom prst="rect">
            <a:avLst/>
          </a:prstGeom>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sz="6000" dirty="0">
                <a:solidFill>
                  <a:srgbClr val="FFFFCC"/>
                </a:solidFill>
                <a:latin typeface="Arial" pitchFamily="34" charset="0"/>
                <a:cs typeface="Arial" pitchFamily="34" charset="0"/>
              </a:rPr>
              <a:t>Hospital triage</a:t>
            </a:r>
          </a:p>
        </p:txBody>
      </p:sp>
      <p:sp>
        <p:nvSpPr>
          <p:cNvPr id="3" name="Content Placeholder 2"/>
          <p:cNvSpPr>
            <a:spLocks noGrp="1"/>
          </p:cNvSpPr>
          <p:nvPr>
            <p:ph idx="1"/>
          </p:nvPr>
        </p:nvSpPr>
        <p:spPr>
          <a:xfrm>
            <a:off x="0" y="1371600"/>
            <a:ext cx="8839200" cy="4754563"/>
          </a:xfrm>
        </p:spPr>
        <p:txBody>
          <a:bodyPr/>
          <a:lstStyle/>
          <a:p>
            <a:r>
              <a:rPr lang="en-US" sz="5400" dirty="0">
                <a:solidFill>
                  <a:srgbClr val="FFFFCC"/>
                </a:solidFill>
                <a:latin typeface="Arial" pitchFamily="34" charset="0"/>
                <a:cs typeface="Arial" pitchFamily="34" charset="0"/>
              </a:rPr>
              <a:t>Patients present to emergency department</a:t>
            </a:r>
          </a:p>
          <a:p>
            <a:r>
              <a:rPr lang="en-US" sz="5400" dirty="0">
                <a:solidFill>
                  <a:srgbClr val="FFFFCC"/>
                </a:solidFill>
                <a:latin typeface="Arial" pitchFamily="34" charset="0"/>
                <a:cs typeface="Arial" pitchFamily="34" charset="0"/>
              </a:rPr>
              <a:t>Severity of injury or illness is assessed</a:t>
            </a:r>
          </a:p>
          <a:p>
            <a:r>
              <a:rPr lang="en-US" sz="5400" dirty="0">
                <a:solidFill>
                  <a:srgbClr val="FFFFCC"/>
                </a:solidFill>
                <a:latin typeface="Arial" pitchFamily="34" charset="0"/>
                <a:cs typeface="Arial" pitchFamily="34" charset="0"/>
              </a:rPr>
              <a:t>Most severely ill or injured are cared for first</a:t>
            </a:r>
          </a:p>
        </p:txBody>
      </p:sp>
    </p:spTree>
  </p:cSld>
  <p:clrMapOvr>
    <a:masterClrMapping/>
  </p:clrMapOvr>
  <p:transition spd="med">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p:txBody>
          <a:bodyPr>
            <a:noAutofit/>
          </a:bodyPr>
          <a:lstStyle/>
          <a:p>
            <a:pPr eaLnBrk="1" hangingPunct="1">
              <a:defRPr/>
            </a:pPr>
            <a:r>
              <a:rPr lang="en-US" sz="6000" dirty="0">
                <a:solidFill>
                  <a:srgbClr val="FFFFCC"/>
                </a:solidFill>
                <a:latin typeface="Arial" pitchFamily="34" charset="0"/>
                <a:cs typeface="Arial" pitchFamily="34" charset="0"/>
              </a:rPr>
              <a:t>Mass casualty triage </a:t>
            </a:r>
            <a:r>
              <a:rPr lang="en-US" sz="6000" i="1" dirty="0">
                <a:solidFill>
                  <a:srgbClr val="FFFFCC"/>
                </a:solidFill>
                <a:latin typeface="Arial" pitchFamily="34" charset="0"/>
                <a:cs typeface="Arial" pitchFamily="34" charset="0"/>
              </a:rPr>
              <a:t>definition</a:t>
            </a:r>
          </a:p>
        </p:txBody>
      </p:sp>
      <p:sp>
        <p:nvSpPr>
          <p:cNvPr id="216067" name="Rectangle 3"/>
          <p:cNvSpPr>
            <a:spLocks noGrp="1" noChangeArrowheads="1"/>
          </p:cNvSpPr>
          <p:nvPr>
            <p:ph idx="1"/>
          </p:nvPr>
        </p:nvSpPr>
        <p:spPr>
          <a:xfrm>
            <a:off x="0" y="1752600"/>
            <a:ext cx="8839200" cy="4800600"/>
          </a:xfrm>
        </p:spPr>
        <p:txBody>
          <a:bodyPr>
            <a:noAutofit/>
          </a:bodyPr>
          <a:lstStyle/>
          <a:p>
            <a:pPr eaLnBrk="1" hangingPunct="1">
              <a:defRPr/>
            </a:pPr>
            <a:r>
              <a:rPr lang="en-US" sz="4400" dirty="0">
                <a:solidFill>
                  <a:srgbClr val="FFFFCC"/>
                </a:solidFill>
                <a:latin typeface="Arial" pitchFamily="34" charset="0"/>
                <a:cs typeface="Arial" pitchFamily="34" charset="0"/>
              </a:rPr>
              <a:t>The sorting of patients by the seriousness of their condition </a:t>
            </a:r>
            <a:r>
              <a:rPr lang="en-US" sz="4400" u="sng" dirty="0">
                <a:solidFill>
                  <a:srgbClr val="FFFFCC"/>
                </a:solidFill>
                <a:latin typeface="Arial" pitchFamily="34" charset="0"/>
                <a:cs typeface="Arial" pitchFamily="34" charset="0"/>
              </a:rPr>
              <a:t>and</a:t>
            </a:r>
            <a:r>
              <a:rPr lang="en-US" sz="4400" dirty="0">
                <a:solidFill>
                  <a:srgbClr val="FFFFCC"/>
                </a:solidFill>
                <a:latin typeface="Arial" pitchFamily="34" charset="0"/>
                <a:cs typeface="Arial" pitchFamily="34" charset="0"/>
              </a:rPr>
              <a:t> the likelihood of their survival</a:t>
            </a:r>
          </a:p>
          <a:p>
            <a:pPr>
              <a:defRPr/>
            </a:pPr>
            <a:r>
              <a:rPr lang="en-US" sz="4400" dirty="0">
                <a:solidFill>
                  <a:srgbClr val="FFFFCC"/>
                </a:solidFill>
                <a:latin typeface="Arial" pitchFamily="34" charset="0"/>
                <a:cs typeface="Arial" pitchFamily="34" charset="0"/>
              </a:rPr>
              <a:t>The greatest good for the greatest number possible</a:t>
            </a:r>
          </a:p>
          <a:p>
            <a:pPr>
              <a:defRPr/>
            </a:pPr>
            <a:r>
              <a:rPr lang="en-US" sz="4400" dirty="0">
                <a:solidFill>
                  <a:srgbClr val="FFFFCC"/>
                </a:solidFill>
                <a:latin typeface="Arial" pitchFamily="34" charset="0"/>
                <a:cs typeface="Arial" pitchFamily="34" charset="0"/>
              </a:rPr>
              <a:t>Dependent on resources available</a:t>
            </a:r>
          </a:p>
        </p:txBody>
      </p:sp>
      <p:sp>
        <p:nvSpPr>
          <p:cNvPr id="6147" name="Slide Number Placeholder 5"/>
          <p:cNvSpPr>
            <a:spLocks noGrp="1"/>
          </p:cNvSpPr>
          <p:nvPr>
            <p:ph type="sldNum" sz="quarter" idx="12"/>
          </p:nvPr>
        </p:nvSpPr>
        <p:spPr>
          <a:noFill/>
        </p:spPr>
        <p:txBody>
          <a:bodyPr>
            <a:normAutofit/>
          </a:bodyPr>
          <a:lstStyle/>
          <a:p>
            <a:fld id="{DCA11F3C-F88B-4BA4-A9E2-2934674C9CC9}" type="slidenum">
              <a:rPr lang="en-US" smtClean="0"/>
              <a:pPr/>
              <a:t>14</a:t>
            </a:fld>
            <a:endParaRPr lang="en-US"/>
          </a:p>
        </p:txBody>
      </p:sp>
    </p:spTree>
  </p:cSld>
  <p:clrMapOvr>
    <a:masterClrMapping/>
  </p:clrMapOvr>
  <p:transition spd="med">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457200" y="0"/>
            <a:ext cx="8229600" cy="1295400"/>
          </a:xfrm>
        </p:spPr>
        <p:txBody>
          <a:bodyPr>
            <a:normAutofit/>
          </a:bodyPr>
          <a:lstStyle/>
          <a:p>
            <a:pPr eaLnBrk="1" hangingPunct="1">
              <a:defRPr/>
            </a:pPr>
            <a:r>
              <a:rPr lang="en-US" sz="6600" dirty="0">
                <a:solidFill>
                  <a:srgbClr val="FFFFCC"/>
                </a:solidFill>
                <a:latin typeface="Arial" pitchFamily="34" charset="0"/>
                <a:cs typeface="Arial" pitchFamily="34" charset="0"/>
              </a:rPr>
              <a:t>Triage</a:t>
            </a:r>
            <a:endParaRPr lang="en-US" dirty="0">
              <a:solidFill>
                <a:srgbClr val="FFFFCC"/>
              </a:solidFill>
              <a:latin typeface="Arial" pitchFamily="34" charset="0"/>
              <a:cs typeface="Arial" pitchFamily="34" charset="0"/>
            </a:endParaRPr>
          </a:p>
        </p:txBody>
      </p:sp>
      <p:sp>
        <p:nvSpPr>
          <p:cNvPr id="214019" name="Rectangle 3"/>
          <p:cNvSpPr>
            <a:spLocks noGrp="1" noChangeArrowheads="1"/>
          </p:cNvSpPr>
          <p:nvPr>
            <p:ph idx="1"/>
          </p:nvPr>
        </p:nvSpPr>
        <p:spPr>
          <a:xfrm>
            <a:off x="0" y="1295400"/>
            <a:ext cx="9144000" cy="5105400"/>
          </a:xfrm>
        </p:spPr>
        <p:txBody>
          <a:bodyPr>
            <a:normAutofit/>
          </a:bodyPr>
          <a:lstStyle/>
          <a:p>
            <a:pPr eaLnBrk="1" hangingPunct="1">
              <a:defRPr/>
            </a:pPr>
            <a:r>
              <a:rPr lang="en-US" sz="4400" dirty="0">
                <a:solidFill>
                  <a:srgbClr val="FFFFCC"/>
                </a:solidFill>
                <a:latin typeface="Arial" pitchFamily="34" charset="0"/>
                <a:cs typeface="Arial" pitchFamily="34" charset="0"/>
              </a:rPr>
              <a:t>Multiple triage systems in use</a:t>
            </a:r>
          </a:p>
          <a:p>
            <a:pPr eaLnBrk="1" hangingPunct="1">
              <a:defRPr/>
            </a:pPr>
            <a:r>
              <a:rPr lang="en-US" sz="4400" dirty="0">
                <a:solidFill>
                  <a:srgbClr val="FFFFCC"/>
                </a:solidFill>
                <a:latin typeface="Arial" pitchFamily="34" charset="0"/>
                <a:cs typeface="Arial" pitchFamily="34" charset="0"/>
              </a:rPr>
              <a:t>Various methods using tags, categories,  </a:t>
            </a:r>
            <a:r>
              <a:rPr lang="en-US" sz="4400" b="1" dirty="0">
                <a:solidFill>
                  <a:srgbClr val="33CC33"/>
                </a:solidFill>
                <a:effectLst>
                  <a:outerShdw blurRad="38100" dist="38100" dir="2700000" algn="tl">
                    <a:srgbClr val="000000">
                      <a:alpha val="43137"/>
                    </a:srgbClr>
                  </a:outerShdw>
                </a:effectLst>
                <a:latin typeface="Arial" pitchFamily="34" charset="0"/>
                <a:cs typeface="Arial" pitchFamily="34" charset="0"/>
              </a:rPr>
              <a:t>c</a:t>
            </a:r>
            <a:r>
              <a:rPr lang="en-US" sz="4400" b="1" dirty="0">
                <a:solidFill>
                  <a:srgbClr val="FFFF00"/>
                </a:solidFill>
                <a:effectLst>
                  <a:outerShdw blurRad="38100" dist="38100" dir="2700000" algn="tl">
                    <a:srgbClr val="000000">
                      <a:alpha val="43137"/>
                    </a:srgbClr>
                  </a:outerShdw>
                </a:effectLst>
                <a:latin typeface="Arial" pitchFamily="34" charset="0"/>
                <a:cs typeface="Arial" pitchFamily="34" charset="0"/>
              </a:rPr>
              <a:t>o</a:t>
            </a:r>
            <a:r>
              <a:rPr lang="en-US" sz="4400" b="1" dirty="0">
                <a:solidFill>
                  <a:srgbClr val="FF0000"/>
                </a:solidFill>
                <a:effectLst>
                  <a:outerShdw blurRad="38100" dist="38100" dir="2700000" algn="tl">
                    <a:srgbClr val="000000">
                      <a:alpha val="43137"/>
                    </a:srgbClr>
                  </a:outerShdw>
                </a:effectLst>
                <a:latin typeface="Arial" pitchFamily="34" charset="0"/>
                <a:cs typeface="Arial" pitchFamily="34" charset="0"/>
              </a:rPr>
              <a:t>l</a:t>
            </a:r>
            <a:r>
              <a:rPr lang="en-US" sz="4400" b="1" dirty="0">
                <a:solidFill>
                  <a:srgbClr val="00B0F0"/>
                </a:solidFill>
                <a:effectLst>
                  <a:outerShdw blurRad="38100" dist="38100" dir="2700000" algn="tl">
                    <a:srgbClr val="000000">
                      <a:alpha val="43137"/>
                    </a:srgbClr>
                  </a:outerShdw>
                </a:effectLst>
                <a:latin typeface="Arial" pitchFamily="34" charset="0"/>
                <a:cs typeface="Arial" pitchFamily="34" charset="0"/>
              </a:rPr>
              <a:t>o</a:t>
            </a:r>
            <a:r>
              <a:rPr lang="en-US" sz="4400" b="1" dirty="0">
                <a:solidFill>
                  <a:schemeClr val="bg2"/>
                </a:solidFill>
                <a:effectLst>
                  <a:outerShdw blurRad="38100" dist="38100" dir="2700000" algn="tl">
                    <a:srgbClr val="000000">
                      <a:alpha val="43137"/>
                    </a:srgbClr>
                  </a:outerShdw>
                </a:effectLst>
                <a:latin typeface="Arial" pitchFamily="34" charset="0"/>
                <a:cs typeface="Arial" pitchFamily="34" charset="0"/>
              </a:rPr>
              <a:t>r</a:t>
            </a:r>
            <a:r>
              <a:rPr lang="en-US" sz="4400" b="1" dirty="0">
                <a:effectLst>
                  <a:outerShdw blurRad="38100" dist="38100" dir="2700000" algn="tl">
                    <a:srgbClr val="000000">
                      <a:alpha val="43137"/>
                    </a:srgbClr>
                  </a:outerShdw>
                </a:effectLst>
                <a:latin typeface="Arial" pitchFamily="34" charset="0"/>
                <a:cs typeface="Arial" pitchFamily="34" charset="0"/>
              </a:rPr>
              <a:t>s</a:t>
            </a:r>
            <a:r>
              <a:rPr lang="en-US" sz="4400" dirty="0">
                <a:solidFill>
                  <a:srgbClr val="FFFFCC"/>
                </a:solidFill>
                <a:latin typeface="Arial" pitchFamily="34" charset="0"/>
                <a:cs typeface="Arial" pitchFamily="34" charset="0"/>
              </a:rPr>
              <a:t>,</a:t>
            </a:r>
            <a:r>
              <a:rPr lang="en-US" sz="4400" dirty="0">
                <a:solidFill>
                  <a:srgbClr val="FFFF00"/>
                </a:solidFill>
                <a:latin typeface="Arial" pitchFamily="34" charset="0"/>
                <a:cs typeface="Arial" pitchFamily="34" charset="0"/>
              </a:rPr>
              <a:t> </a:t>
            </a:r>
            <a:r>
              <a:rPr lang="en-US" sz="4400" dirty="0">
                <a:solidFill>
                  <a:srgbClr val="FFFFCC"/>
                </a:solidFill>
                <a:latin typeface="Arial" pitchFamily="34" charset="0"/>
                <a:cs typeface="Arial" pitchFamily="34" charset="0"/>
              </a:rPr>
              <a:t>symbols </a:t>
            </a:r>
          </a:p>
          <a:p>
            <a:pPr eaLnBrk="1" hangingPunct="1">
              <a:defRPr/>
            </a:pPr>
            <a:r>
              <a:rPr lang="en-US" sz="4400" dirty="0">
                <a:solidFill>
                  <a:srgbClr val="FFFFCC"/>
                </a:solidFill>
                <a:latin typeface="Arial" pitchFamily="34" charset="0"/>
                <a:cs typeface="Arial" pitchFamily="34" charset="0"/>
              </a:rPr>
              <a:t>Be familiar with your agency’s system and PRACTICE  it</a:t>
            </a:r>
          </a:p>
          <a:p>
            <a:pPr eaLnBrk="1" hangingPunct="1">
              <a:defRPr/>
            </a:pPr>
            <a:r>
              <a:rPr lang="en-US" sz="4100" dirty="0">
                <a:solidFill>
                  <a:srgbClr val="FFFFCC"/>
                </a:solidFill>
                <a:latin typeface="Arial" pitchFamily="34" charset="0"/>
                <a:cs typeface="Arial" pitchFamily="34" charset="0"/>
              </a:rPr>
              <a:t>IDEAL = one uniform system used by all agencies in the field &amp; at hospitals</a:t>
            </a:r>
          </a:p>
          <a:p>
            <a:pPr eaLnBrk="1" hangingPunct="1">
              <a:defRPr/>
            </a:pPr>
            <a:endParaRPr lang="en-US" dirty="0">
              <a:latin typeface="Bodoni MT" pitchFamily="18" charset="0"/>
            </a:endParaRPr>
          </a:p>
        </p:txBody>
      </p:sp>
      <p:sp>
        <p:nvSpPr>
          <p:cNvPr id="7171" name="Slide Number Placeholder 5"/>
          <p:cNvSpPr>
            <a:spLocks noGrp="1"/>
          </p:cNvSpPr>
          <p:nvPr>
            <p:ph type="sldNum" sz="quarter" idx="12"/>
          </p:nvPr>
        </p:nvSpPr>
        <p:spPr>
          <a:noFill/>
        </p:spPr>
        <p:txBody>
          <a:bodyPr>
            <a:normAutofit/>
          </a:bodyPr>
          <a:lstStyle/>
          <a:p>
            <a:fld id="{239E025E-F5C7-468A-AD80-2510E20EA149}" type="slidenum">
              <a:rPr lang="en-US" smtClean="0"/>
              <a:pPr/>
              <a:t>15</a:t>
            </a:fld>
            <a:endParaRPr lang="en-US"/>
          </a:p>
        </p:txBody>
      </p:sp>
    </p:spTree>
  </p:cSld>
  <p:clrMapOvr>
    <a:masterClrMapping/>
  </p:clrMapOvr>
  <p:transition spd="med">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r>
              <a:rPr lang="en-US" sz="6000" dirty="0">
                <a:solidFill>
                  <a:srgbClr val="FFFF00"/>
                </a:solidFill>
              </a:rPr>
              <a:t>Step 1: Global Sorting</a:t>
            </a:r>
          </a:p>
        </p:txBody>
      </p:sp>
      <p:pic>
        <p:nvPicPr>
          <p:cNvPr id="4" name="Picture 3"/>
          <p:cNvPicPr>
            <a:picLocks noChangeAspect="1"/>
          </p:cNvPicPr>
          <p:nvPr/>
        </p:nvPicPr>
        <p:blipFill>
          <a:blip r:embed="rId3" cstate="print"/>
          <a:srcRect l="1443" t="420" r="24656" b="75856"/>
          <a:stretch>
            <a:fillRect/>
          </a:stretch>
        </p:blipFill>
        <p:spPr>
          <a:xfrm>
            <a:off x="0" y="1219200"/>
            <a:ext cx="9144000" cy="4871776"/>
          </a:xfrm>
          <a:prstGeom prst="rect">
            <a:avLst/>
          </a:prstGeom>
        </p:spPr>
      </p:pic>
    </p:spTree>
  </p:cSld>
  <p:clrMapOvr>
    <a:masterClrMapping/>
  </p:clrMapOvr>
  <p:transition spd="med">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srcRect l="203" t="39939"/>
          <a:stretch>
            <a:fillRect/>
          </a:stretch>
        </p:blipFill>
        <p:spPr>
          <a:xfrm>
            <a:off x="0" y="838200"/>
            <a:ext cx="9144000" cy="6019800"/>
          </a:xfrm>
          <a:prstGeom prst="rect">
            <a:avLst/>
          </a:prstGeom>
        </p:spPr>
      </p:pic>
      <p:sp>
        <p:nvSpPr>
          <p:cNvPr id="3" name="Title 2"/>
          <p:cNvSpPr>
            <a:spLocks noGrp="1"/>
          </p:cNvSpPr>
          <p:nvPr>
            <p:ph type="title"/>
          </p:nvPr>
        </p:nvSpPr>
        <p:spPr>
          <a:xfrm>
            <a:off x="0" y="0"/>
            <a:ext cx="9144000" cy="762000"/>
          </a:xfrm>
        </p:spPr>
        <p:txBody>
          <a:bodyPr/>
          <a:lstStyle/>
          <a:p>
            <a:pPr algn="l"/>
            <a:r>
              <a:rPr lang="en-US" sz="4800" dirty="0">
                <a:solidFill>
                  <a:srgbClr val="FFFF00"/>
                </a:solidFill>
              </a:rPr>
              <a:t>Step 2: Individual Assessment</a:t>
            </a:r>
          </a:p>
        </p:txBody>
      </p:sp>
    </p:spTree>
    <p:extLst>
      <p:ext uri="{BB962C8B-B14F-4D97-AF65-F5344CB8AC3E}">
        <p14:creationId xmlns:p14="http://schemas.microsoft.com/office/powerpoint/2010/main" val="2544090856"/>
      </p:ext>
    </p:extLst>
  </p:cSld>
  <p:clrMapOvr>
    <a:masterClrMapping/>
  </p:clrMapOvr>
  <p:transition spd="med">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r>
              <a:rPr lang="en-US" sz="6000" b="1" dirty="0">
                <a:solidFill>
                  <a:srgbClr val="00FF00"/>
                </a:solidFill>
                <a:effectLst>
                  <a:outerShdw blurRad="38100" dist="38100" dir="2700000" algn="tl">
                    <a:srgbClr val="000000">
                      <a:alpha val="43137"/>
                    </a:srgbClr>
                  </a:outerShdw>
                </a:effectLst>
                <a:latin typeface="Arial" pitchFamily="34" charset="0"/>
                <a:cs typeface="Arial" pitchFamily="34" charset="0"/>
              </a:rPr>
              <a:t>Minimal (green)</a:t>
            </a:r>
          </a:p>
        </p:txBody>
      </p:sp>
      <p:sp>
        <p:nvSpPr>
          <p:cNvPr id="3" name="Content Placeholder 2"/>
          <p:cNvSpPr>
            <a:spLocks noGrp="1"/>
          </p:cNvSpPr>
          <p:nvPr>
            <p:ph idx="1"/>
          </p:nvPr>
        </p:nvSpPr>
        <p:spPr>
          <a:xfrm>
            <a:off x="0" y="990600"/>
            <a:ext cx="8686800" cy="5486400"/>
          </a:xfrm>
        </p:spPr>
        <p:txBody>
          <a:bodyPr/>
          <a:lstStyle/>
          <a:p>
            <a:r>
              <a:rPr lang="en-US" sz="5400" dirty="0">
                <a:solidFill>
                  <a:srgbClr val="FFFFCC"/>
                </a:solidFill>
                <a:latin typeface="Arial" pitchFamily="34" charset="0"/>
                <a:cs typeface="Arial" pitchFamily="34" charset="0"/>
              </a:rPr>
              <a:t>Alert, Oriented</a:t>
            </a:r>
          </a:p>
          <a:p>
            <a:r>
              <a:rPr lang="en-US" sz="5400" dirty="0">
                <a:solidFill>
                  <a:srgbClr val="FFFFCC"/>
                </a:solidFill>
                <a:latin typeface="Arial" pitchFamily="34" charset="0"/>
                <a:cs typeface="Arial" pitchFamily="34" charset="0"/>
              </a:rPr>
              <a:t>Minor injuries</a:t>
            </a:r>
          </a:p>
          <a:p>
            <a:r>
              <a:rPr lang="en-US" sz="5400" dirty="0">
                <a:solidFill>
                  <a:srgbClr val="FFFFCC"/>
                </a:solidFill>
                <a:latin typeface="Arial" pitchFamily="34" charset="0"/>
                <a:cs typeface="Arial" pitchFamily="34" charset="0"/>
              </a:rPr>
              <a:t>Abrasions, Contusions &amp; Lacerations</a:t>
            </a:r>
          </a:p>
          <a:p>
            <a:r>
              <a:rPr lang="en-US" sz="5400" dirty="0">
                <a:solidFill>
                  <a:srgbClr val="FFFFCC"/>
                </a:solidFill>
                <a:latin typeface="Arial" pitchFamily="34" charset="0"/>
                <a:cs typeface="Arial" pitchFamily="34" charset="0"/>
              </a:rPr>
              <a:t>Can be gathered and treated, then released</a:t>
            </a:r>
          </a:p>
        </p:txBody>
      </p:sp>
    </p:spTree>
  </p:cSld>
  <p:clrMapOvr>
    <a:masterClrMapping/>
  </p:clrMapOvr>
  <p:transition spd="med">
    <p:fade thruBlk="1"/>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Metrolink9-08-green tarp.jpg"/>
          <p:cNvPicPr>
            <a:picLocks noChangeAspect="1"/>
          </p:cNvPicPr>
          <p:nvPr/>
        </p:nvPicPr>
        <p:blipFill>
          <a:blip r:embed="rId3" cstate="print"/>
          <a:stretch>
            <a:fillRect/>
          </a:stretch>
        </p:blipFill>
        <p:spPr>
          <a:xfrm>
            <a:off x="0" y="511034"/>
            <a:ext cx="9143999" cy="5835931"/>
          </a:xfrm>
          <a:prstGeom prst="rect">
            <a:avLst/>
          </a:prstGeom>
        </p:spPr>
      </p:pic>
    </p:spTree>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sz="6000" dirty="0">
                <a:solidFill>
                  <a:srgbClr val="FFFFCC"/>
                </a:solidFill>
                <a:latin typeface="Arial" pitchFamily="34" charset="0"/>
                <a:cs typeface="Arial" pitchFamily="34" charset="0"/>
              </a:rPr>
              <a:t>Objectives</a:t>
            </a:r>
          </a:p>
        </p:txBody>
      </p:sp>
      <p:sp>
        <p:nvSpPr>
          <p:cNvPr id="3" name="Content Placeholder 2"/>
          <p:cNvSpPr>
            <a:spLocks noGrp="1"/>
          </p:cNvSpPr>
          <p:nvPr>
            <p:ph idx="1"/>
          </p:nvPr>
        </p:nvSpPr>
        <p:spPr>
          <a:xfrm>
            <a:off x="0" y="838200"/>
            <a:ext cx="9144000" cy="6019800"/>
          </a:xfrm>
        </p:spPr>
        <p:txBody>
          <a:bodyPr/>
          <a:lstStyle/>
          <a:p>
            <a:pPr lvl="0"/>
            <a:r>
              <a:rPr lang="en-US" sz="3800" dirty="0">
                <a:solidFill>
                  <a:srgbClr val="FFFFCC"/>
                </a:solidFill>
                <a:latin typeface="Arial" pitchFamily="34" charset="0"/>
                <a:cs typeface="Arial" pitchFamily="34" charset="0"/>
              </a:rPr>
              <a:t>Explain how and why ethical and medical priorities in a public health crisis (mass casualty or pandemic) differ from those in typical medical care.</a:t>
            </a:r>
          </a:p>
          <a:p>
            <a:pPr lvl="0"/>
            <a:r>
              <a:rPr lang="en-US" sz="3800" dirty="0">
                <a:solidFill>
                  <a:srgbClr val="FFFFCC"/>
                </a:solidFill>
                <a:latin typeface="Arial" pitchFamily="34" charset="0"/>
                <a:cs typeface="Arial" pitchFamily="34" charset="0"/>
              </a:rPr>
              <a:t>Describe the five triage designations used in the mass casualty exercise in class.</a:t>
            </a:r>
          </a:p>
          <a:p>
            <a:pPr lvl="0"/>
            <a:r>
              <a:rPr lang="en-US" sz="3800" dirty="0">
                <a:solidFill>
                  <a:srgbClr val="FFFFCC"/>
                </a:solidFill>
                <a:latin typeface="Arial" pitchFamily="34" charset="0"/>
                <a:cs typeface="Arial" pitchFamily="34" charset="0"/>
              </a:rPr>
              <a:t>Describe generally the steps to be taken by first responders in a mass casualty.</a:t>
            </a:r>
          </a:p>
          <a:p>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6000" b="1" dirty="0">
                <a:solidFill>
                  <a:srgbClr val="FFFF00"/>
                </a:solidFill>
                <a:effectLst>
                  <a:outerShdw blurRad="38100" dist="38100" dir="2700000" algn="tl">
                    <a:srgbClr val="000000">
                      <a:alpha val="43137"/>
                    </a:srgbClr>
                  </a:outerShdw>
                </a:effectLst>
                <a:latin typeface="Arial" pitchFamily="34" charset="0"/>
                <a:cs typeface="Arial" pitchFamily="34" charset="0"/>
              </a:rPr>
              <a:t>Delayed (yellow)</a:t>
            </a:r>
          </a:p>
        </p:txBody>
      </p:sp>
      <p:sp>
        <p:nvSpPr>
          <p:cNvPr id="3" name="Content Placeholder 2"/>
          <p:cNvSpPr>
            <a:spLocks noGrp="1"/>
          </p:cNvSpPr>
          <p:nvPr>
            <p:ph idx="1"/>
          </p:nvPr>
        </p:nvSpPr>
        <p:spPr>
          <a:xfrm>
            <a:off x="0" y="1066800"/>
            <a:ext cx="9144000" cy="5791200"/>
          </a:xfrm>
        </p:spPr>
        <p:txBody>
          <a:bodyPr/>
          <a:lstStyle/>
          <a:p>
            <a:r>
              <a:rPr lang="en-US" sz="5400" dirty="0">
                <a:solidFill>
                  <a:srgbClr val="FFFFCC"/>
                </a:solidFill>
                <a:latin typeface="Arial" pitchFamily="34" charset="0"/>
                <a:cs typeface="Arial" pitchFamily="34" charset="0"/>
              </a:rPr>
              <a:t>Will need definitive care</a:t>
            </a:r>
          </a:p>
          <a:p>
            <a:r>
              <a:rPr lang="en-US" sz="5400" dirty="0">
                <a:solidFill>
                  <a:srgbClr val="FFFFCC"/>
                </a:solidFill>
                <a:latin typeface="Arial" pitchFamily="34" charset="0"/>
                <a:cs typeface="Arial" pitchFamily="34" charset="0"/>
              </a:rPr>
              <a:t>May be unable to walk</a:t>
            </a:r>
          </a:p>
          <a:p>
            <a:r>
              <a:rPr lang="en-US" sz="5400" dirty="0">
                <a:solidFill>
                  <a:srgbClr val="FFFFCC"/>
                </a:solidFill>
                <a:latin typeface="Arial" pitchFamily="34" charset="0"/>
                <a:cs typeface="Arial" pitchFamily="34" charset="0"/>
              </a:rPr>
              <a:t>Able to follow simple commands</a:t>
            </a:r>
          </a:p>
          <a:p>
            <a:r>
              <a:rPr lang="en-US" sz="5400" dirty="0">
                <a:solidFill>
                  <a:srgbClr val="FFFFCC"/>
                </a:solidFill>
                <a:latin typeface="Arial" pitchFamily="34" charset="0"/>
                <a:cs typeface="Arial" pitchFamily="34" charset="0"/>
              </a:rPr>
              <a:t>However . . . beware of hidden injuries</a:t>
            </a:r>
          </a:p>
        </p:txBody>
      </p:sp>
    </p:spTree>
  </p:cSld>
  <p:clrMapOvr>
    <a:masterClrMapping/>
  </p:clrMapOvr>
  <p:transition spd="med">
    <p:fade thruBlk="1"/>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Metrolink9-08-triage-yellow tarp.jpg"/>
          <p:cNvPicPr>
            <a:picLocks noChangeAspect="1"/>
          </p:cNvPicPr>
          <p:nvPr/>
        </p:nvPicPr>
        <p:blipFill>
          <a:blip r:embed="rId3" cstate="print"/>
          <a:stretch>
            <a:fillRect/>
          </a:stretch>
        </p:blipFill>
        <p:spPr>
          <a:xfrm>
            <a:off x="0" y="667074"/>
            <a:ext cx="9143999" cy="5523849"/>
          </a:xfrm>
          <a:prstGeom prst="rect">
            <a:avLst/>
          </a:prstGeom>
        </p:spPr>
      </p:pic>
    </p:spTree>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6000" b="1" dirty="0">
                <a:solidFill>
                  <a:srgbClr val="FF0066"/>
                </a:solidFill>
                <a:effectLst>
                  <a:outerShdw blurRad="38100" dist="38100" dir="2700000" algn="tl">
                    <a:srgbClr val="000000">
                      <a:alpha val="43137"/>
                    </a:srgbClr>
                  </a:outerShdw>
                </a:effectLst>
                <a:latin typeface="Arial" pitchFamily="34" charset="0"/>
                <a:cs typeface="Arial" pitchFamily="34" charset="0"/>
              </a:rPr>
              <a:t>Immediate (red)</a:t>
            </a:r>
          </a:p>
        </p:txBody>
      </p:sp>
      <p:sp>
        <p:nvSpPr>
          <p:cNvPr id="3" name="Content Placeholder 2"/>
          <p:cNvSpPr>
            <a:spLocks noGrp="1"/>
          </p:cNvSpPr>
          <p:nvPr>
            <p:ph idx="1"/>
          </p:nvPr>
        </p:nvSpPr>
        <p:spPr>
          <a:xfrm>
            <a:off x="0" y="990600"/>
            <a:ext cx="9144000" cy="5135563"/>
          </a:xfrm>
        </p:spPr>
        <p:txBody>
          <a:bodyPr/>
          <a:lstStyle/>
          <a:p>
            <a:r>
              <a:rPr lang="en-US" sz="5400" dirty="0">
                <a:solidFill>
                  <a:srgbClr val="FFFFCC"/>
                </a:solidFill>
                <a:latin typeface="Arial" pitchFamily="34" charset="0"/>
                <a:cs typeface="Arial" pitchFamily="34" charset="0"/>
              </a:rPr>
              <a:t>Does not move – </a:t>
            </a:r>
          </a:p>
          <a:p>
            <a:pPr>
              <a:buNone/>
            </a:pPr>
            <a:r>
              <a:rPr lang="en-US" sz="5400" dirty="0">
                <a:solidFill>
                  <a:srgbClr val="FFFFCC"/>
                </a:solidFill>
                <a:latin typeface="Arial" pitchFamily="34" charset="0"/>
                <a:cs typeface="Arial" pitchFamily="34" charset="0"/>
              </a:rPr>
              <a:t>  Quiet = not good!</a:t>
            </a:r>
          </a:p>
          <a:p>
            <a:r>
              <a:rPr lang="en-US" sz="5400" dirty="0">
                <a:solidFill>
                  <a:srgbClr val="FFFFCC"/>
                </a:solidFill>
                <a:latin typeface="Arial" pitchFamily="34" charset="0"/>
                <a:cs typeface="Arial" pitchFamily="34" charset="0"/>
              </a:rPr>
              <a:t>Needs surgical or life saving interventions</a:t>
            </a:r>
          </a:p>
          <a:p>
            <a:r>
              <a:rPr lang="en-US" sz="5400" dirty="0">
                <a:solidFill>
                  <a:srgbClr val="FFFFCC"/>
                </a:solidFill>
                <a:latin typeface="Arial" pitchFamily="34" charset="0"/>
                <a:cs typeface="Arial" pitchFamily="34" charset="0"/>
              </a:rPr>
              <a:t>May die without intervention</a:t>
            </a:r>
          </a:p>
        </p:txBody>
      </p:sp>
    </p:spTree>
  </p:cSld>
  <p:clrMapOvr>
    <a:masterClrMapping/>
  </p:clrMapOvr>
  <p:transition spd="med">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0" y="381000"/>
            <a:ext cx="9144000" cy="6086475"/>
          </a:xfrm>
          <a:prstGeom prst="rect">
            <a:avLst/>
          </a:prstGeom>
        </p:spPr>
      </p:pic>
    </p:spTree>
  </p:cSld>
  <p:clrMapOvr>
    <a:masterClrMapping/>
  </p:clrMapOvr>
  <p:transition spd="med">
    <p:fade thruBlk="1"/>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etrolink9-08-red tarp.jpg"/>
          <p:cNvPicPr>
            <a:picLocks noChangeAspect="1"/>
          </p:cNvPicPr>
          <p:nvPr/>
        </p:nvPicPr>
        <p:blipFill>
          <a:blip r:embed="rId3" cstate="print"/>
          <a:stretch>
            <a:fillRect/>
          </a:stretch>
        </p:blipFill>
        <p:spPr>
          <a:xfrm>
            <a:off x="0" y="261369"/>
            <a:ext cx="9143999" cy="6335262"/>
          </a:xfrm>
          <a:prstGeom prst="rect">
            <a:avLst/>
          </a:prstGeom>
          <a:ln>
            <a:noFill/>
          </a:ln>
          <a:effectLst>
            <a:softEdge rad="112500"/>
          </a:effectLst>
        </p:spPr>
      </p:pic>
    </p:spTree>
  </p:cSld>
  <p:clrMapOvr>
    <a:masterClrMapping/>
  </p:clrMapOvr>
  <p:transition advClick="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sz="6000" dirty="0">
                <a:solidFill>
                  <a:srgbClr val="FFFFCC"/>
                </a:solidFill>
                <a:effectLst>
                  <a:outerShdw blurRad="38100" dist="38100" dir="2700000" algn="tl">
                    <a:srgbClr val="000000">
                      <a:alpha val="43137"/>
                    </a:srgbClr>
                  </a:outerShdw>
                </a:effectLst>
                <a:latin typeface="Arial" pitchFamily="34" charset="0"/>
                <a:cs typeface="Arial" pitchFamily="34" charset="0"/>
              </a:rPr>
              <a:t>Expectant</a:t>
            </a:r>
            <a:r>
              <a:rPr lang="en-US" sz="1050" dirty="0">
                <a:solidFill>
                  <a:schemeClr val="bg1"/>
                </a:solidFill>
                <a:effectLst>
                  <a:outerShdw blurRad="38100" dist="38100" dir="2700000" algn="tl">
                    <a:srgbClr val="000000">
                      <a:alpha val="43137"/>
                    </a:srgbClr>
                  </a:outerShdw>
                </a:effectLst>
                <a:latin typeface="Arial" pitchFamily="34" charset="0"/>
                <a:cs typeface="Arial" pitchFamily="34" charset="0"/>
              </a:rPr>
              <a:t> </a:t>
            </a:r>
            <a:endParaRPr lang="en-US" sz="6000" dirty="0">
              <a:solidFill>
                <a:srgbClr val="7030A0"/>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0" y="1447800"/>
            <a:ext cx="9144000" cy="4800600"/>
          </a:xfrm>
        </p:spPr>
        <p:txBody>
          <a:bodyPr/>
          <a:lstStyle/>
          <a:p>
            <a:r>
              <a:rPr lang="en-US" sz="4800" dirty="0">
                <a:solidFill>
                  <a:srgbClr val="FFFFCC"/>
                </a:solidFill>
                <a:latin typeface="Arial" pitchFamily="34" charset="0"/>
                <a:cs typeface="Arial" pitchFamily="34" charset="0"/>
              </a:rPr>
              <a:t>Severely injured</a:t>
            </a:r>
          </a:p>
          <a:p>
            <a:r>
              <a:rPr lang="en-US" sz="4800" dirty="0">
                <a:solidFill>
                  <a:srgbClr val="FFFFCC"/>
                </a:solidFill>
                <a:latin typeface="Arial" pitchFamily="34" charset="0"/>
                <a:cs typeface="Arial" pitchFamily="34" charset="0"/>
              </a:rPr>
              <a:t>Likely to die regardless of interventions</a:t>
            </a:r>
          </a:p>
          <a:p>
            <a:r>
              <a:rPr lang="en-US" sz="4800" dirty="0">
                <a:solidFill>
                  <a:srgbClr val="FFFFCC"/>
                </a:solidFill>
                <a:latin typeface="Arial" pitchFamily="34" charset="0"/>
                <a:cs typeface="Arial" pitchFamily="34" charset="0"/>
              </a:rPr>
              <a:t>Not enough resources to divert time / equipment from others</a:t>
            </a:r>
          </a:p>
          <a:p>
            <a:r>
              <a:rPr lang="en-US" sz="4800" dirty="0">
                <a:solidFill>
                  <a:srgbClr val="FFFFCC"/>
                </a:solidFill>
                <a:latin typeface="Arial" pitchFamily="34" charset="0"/>
                <a:cs typeface="Arial" pitchFamily="34" charset="0"/>
              </a:rPr>
              <a:t>NOT A DEATH SENTENCE!</a:t>
            </a:r>
          </a:p>
        </p:txBody>
      </p:sp>
      <p:sp>
        <p:nvSpPr>
          <p:cNvPr id="4" name="TextBox 3"/>
          <p:cNvSpPr txBox="1"/>
          <p:nvPr/>
        </p:nvSpPr>
        <p:spPr>
          <a:xfrm>
            <a:off x="0" y="533401"/>
            <a:ext cx="9144000" cy="1015663"/>
          </a:xfrm>
          <a:prstGeom prst="rect">
            <a:avLst/>
          </a:prstGeom>
          <a:noFill/>
        </p:spPr>
        <p:txBody>
          <a:bodyPr wrap="square" rtlCol="0">
            <a:spAutoFit/>
          </a:bodyPr>
          <a:lstStyle/>
          <a:p>
            <a:pPr algn="ctr"/>
            <a:r>
              <a:rPr lang="en-US" sz="6000" dirty="0">
                <a:solidFill>
                  <a:schemeClr val="bg2"/>
                </a:solidFill>
                <a:effectLst>
                  <a:outerShdw blurRad="38100" dist="38100" dir="2700000" algn="tl">
                    <a:srgbClr val="000000">
                      <a:alpha val="43137"/>
                    </a:srgbClr>
                  </a:outerShdw>
                </a:effectLst>
                <a:latin typeface="Arial" pitchFamily="34" charset="0"/>
                <a:cs typeface="Arial" pitchFamily="34" charset="0"/>
              </a:rPr>
              <a:t>(</a:t>
            </a:r>
            <a:r>
              <a:rPr lang="en-US" sz="6000" dirty="0">
                <a:solidFill>
                  <a:schemeClr val="accent3">
                    <a:lumMod val="75000"/>
                  </a:schemeClr>
                </a:solidFill>
                <a:effectLst>
                  <a:outerShdw blurRad="38100" dist="38100" dir="2700000" algn="tl">
                    <a:srgbClr val="000000">
                      <a:alpha val="43137"/>
                    </a:srgbClr>
                  </a:outerShdw>
                </a:effectLst>
                <a:latin typeface="Arial" pitchFamily="34" charset="0"/>
                <a:cs typeface="Arial" pitchFamily="34" charset="0"/>
              </a:rPr>
              <a:t>gray</a:t>
            </a:r>
            <a:r>
              <a:rPr lang="en-US" sz="6000" dirty="0">
                <a:solidFill>
                  <a:schemeClr val="bg2">
                    <a:lumMod val="60000"/>
                    <a:lumOff val="40000"/>
                  </a:schemeClr>
                </a:solidFill>
                <a:effectLst>
                  <a:outerShdw blurRad="38100" dist="38100" dir="2700000" algn="tl">
                    <a:srgbClr val="000000">
                      <a:alpha val="43137"/>
                    </a:srgbClr>
                  </a:outerShdw>
                </a:effectLst>
                <a:latin typeface="Arial" pitchFamily="34" charset="0"/>
                <a:cs typeface="Arial" pitchFamily="34" charset="0"/>
              </a:rPr>
              <a:t>,</a:t>
            </a:r>
            <a:r>
              <a:rPr lang="en-US" sz="6000" dirty="0">
                <a:solidFill>
                  <a:srgbClr val="7030A0"/>
                </a:solidFill>
                <a:effectLst>
                  <a:outerShdw blurRad="38100" dist="38100" dir="2700000" algn="tl">
                    <a:srgbClr val="000000">
                      <a:alpha val="43137"/>
                    </a:srgbClr>
                  </a:outerShdw>
                </a:effectLst>
                <a:latin typeface="Arial" pitchFamily="34" charset="0"/>
                <a:cs typeface="Arial" pitchFamily="34" charset="0"/>
              </a:rPr>
              <a:t> </a:t>
            </a:r>
            <a:r>
              <a:rPr lang="en-US" sz="6000" dirty="0">
                <a:solidFill>
                  <a:srgbClr val="66FFFF"/>
                </a:solidFill>
                <a:effectLst>
                  <a:outerShdw blurRad="38100" dist="38100" dir="2700000" algn="tl">
                    <a:srgbClr val="000000">
                      <a:alpha val="43137"/>
                    </a:srgbClr>
                  </a:outerShdw>
                </a:effectLst>
                <a:latin typeface="Arial" pitchFamily="34" charset="0"/>
                <a:cs typeface="Arial" pitchFamily="34" charset="0"/>
              </a:rPr>
              <a:t>blue, </a:t>
            </a:r>
            <a:r>
              <a:rPr lang="en-US" sz="6000" dirty="0">
                <a:solidFill>
                  <a:srgbClr val="4F2270"/>
                </a:solidFill>
                <a:effectLst>
                  <a:outerShdw blurRad="38100" dist="38100" dir="2700000" algn="tl">
                    <a:srgbClr val="000000">
                      <a:alpha val="43137"/>
                    </a:srgbClr>
                  </a:outerShdw>
                </a:effectLst>
                <a:latin typeface="Arial" pitchFamily="34" charset="0"/>
                <a:cs typeface="Arial" pitchFamily="34" charset="0"/>
              </a:rPr>
              <a:t>purple)</a:t>
            </a:r>
            <a:endParaRPr lang="en-US" sz="6000" dirty="0">
              <a:solidFill>
                <a:srgbClr val="4F2270"/>
              </a:solidFill>
              <a:latin typeface="Arial" pitchFamily="34" charset="0"/>
              <a:cs typeface="Arial" pitchFamily="34" charset="0"/>
            </a:endParaRPr>
          </a:p>
        </p:txBody>
      </p:sp>
    </p:spTree>
  </p:cSld>
  <p:clrMapOvr>
    <a:masterClrMapping/>
  </p:clrMapOvr>
  <p:transition spd="med">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r>
              <a:rPr lang="en-US" sz="6000" b="1" dirty="0">
                <a:solidFill>
                  <a:schemeClr val="tx1"/>
                </a:solidFill>
                <a:latin typeface="Arial" pitchFamily="34" charset="0"/>
                <a:cs typeface="Arial" pitchFamily="34" charset="0"/>
              </a:rPr>
              <a:t>Dead (black)</a:t>
            </a:r>
          </a:p>
        </p:txBody>
      </p:sp>
      <p:sp>
        <p:nvSpPr>
          <p:cNvPr id="3" name="Content Placeholder 2"/>
          <p:cNvSpPr>
            <a:spLocks noGrp="1"/>
          </p:cNvSpPr>
          <p:nvPr>
            <p:ph idx="1"/>
          </p:nvPr>
        </p:nvSpPr>
        <p:spPr>
          <a:xfrm>
            <a:off x="0" y="1371600"/>
            <a:ext cx="8763000" cy="5486400"/>
          </a:xfrm>
        </p:spPr>
        <p:txBody>
          <a:bodyPr/>
          <a:lstStyle/>
          <a:p>
            <a:r>
              <a:rPr lang="en-US" sz="6000" dirty="0">
                <a:solidFill>
                  <a:srgbClr val="FFFFCC"/>
                </a:solidFill>
                <a:latin typeface="Arial" pitchFamily="34" charset="0"/>
                <a:cs typeface="Arial" pitchFamily="34" charset="0"/>
              </a:rPr>
              <a:t>Do not move!!!</a:t>
            </a:r>
          </a:p>
          <a:p>
            <a:r>
              <a:rPr lang="en-US" sz="6000" dirty="0">
                <a:solidFill>
                  <a:srgbClr val="FFFFCC"/>
                </a:solidFill>
                <a:latin typeface="Arial" pitchFamily="34" charset="0"/>
                <a:cs typeface="Arial" pitchFamily="34" charset="0"/>
              </a:rPr>
              <a:t>Treat with dignity</a:t>
            </a:r>
          </a:p>
          <a:p>
            <a:r>
              <a:rPr lang="en-US" sz="6000" dirty="0">
                <a:solidFill>
                  <a:srgbClr val="FFFFCC"/>
                </a:solidFill>
                <a:latin typeface="Arial" pitchFamily="34" charset="0"/>
                <a:cs typeface="Arial" pitchFamily="34" charset="0"/>
              </a:rPr>
              <a:t>Collect and preserve evidence, proof of identity</a:t>
            </a:r>
          </a:p>
        </p:txBody>
      </p:sp>
    </p:spTree>
  </p:cSld>
  <p:clrMapOvr>
    <a:masterClrMapping/>
  </p:clrMapOvr>
  <p:transition spd="med">
    <p:fade thruBlk="1"/>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Placeholder 4" descr="metrolink-doa.jpg"/>
          <p:cNvPicPr>
            <a:picLocks noGrp="1" noChangeAspect="1"/>
          </p:cNvPicPr>
          <p:nvPr>
            <p:ph type="pic" idx="1"/>
          </p:nvPr>
        </p:nvPicPr>
        <p:blipFill>
          <a:blip r:embed="rId3" cstate="print"/>
          <a:srcRect l="5518" r="5518"/>
          <a:stretch>
            <a:fillRect/>
          </a:stretch>
        </p:blipFill>
        <p:spPr>
          <a:xfrm>
            <a:off x="228600" y="133350"/>
            <a:ext cx="8661400" cy="6496050"/>
          </a:xfrm>
          <a:prstGeom prst="rect">
            <a:avLst/>
          </a:prstGeom>
          <a:ln>
            <a:noFill/>
          </a:ln>
          <a:effectLst>
            <a:softEdge rad="112500"/>
          </a:effectLst>
        </p:spPr>
      </p:pic>
    </p:spTree>
  </p:cSld>
  <p:clrMapOvr>
    <a:masterClrMapping/>
  </p:clrMapOvr>
  <p:transition spd="med">
    <p:fade thruBlk="1"/>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etrolink9-08-triage.jpg"/>
          <p:cNvPicPr>
            <a:picLocks noChangeAspect="1"/>
          </p:cNvPicPr>
          <p:nvPr/>
        </p:nvPicPr>
        <p:blipFill>
          <a:blip r:embed="rId3" cstate="print"/>
          <a:stretch>
            <a:fillRect/>
          </a:stretch>
        </p:blipFill>
        <p:spPr>
          <a:xfrm>
            <a:off x="0" y="308181"/>
            <a:ext cx="9143999" cy="6241637"/>
          </a:xfrm>
          <a:prstGeom prst="rect">
            <a:avLst/>
          </a:prstGeom>
          <a:ln>
            <a:noFill/>
          </a:ln>
          <a:effectLst>
            <a:softEdge rad="112500"/>
          </a:effectLst>
        </p:spPr>
      </p:pic>
    </p:spTree>
  </p:cSld>
  <p:clrMapOvr>
    <a:masterClrMapping/>
  </p:clrMapOvr>
  <p:transition advClick="0" advTm="10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762000" y="889000"/>
            <a:ext cx="7620000" cy="5080000"/>
          </a:xfrm>
          <a:prstGeom prst="rect">
            <a:avLst/>
          </a:prstGeom>
        </p:spPr>
      </p:pic>
    </p:spTree>
    <p:extLst>
      <p:ext uri="{BB962C8B-B14F-4D97-AF65-F5344CB8AC3E}">
        <p14:creationId xmlns:p14="http://schemas.microsoft.com/office/powerpoint/2010/main" val="1335581149"/>
      </p:ext>
    </p:extLst>
  </p:cSld>
  <p:clrMapOvr>
    <a:masterClrMapping/>
  </p:clrMapOvr>
  <p:transition spd="med">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sz="6000" dirty="0">
                <a:solidFill>
                  <a:srgbClr val="FFFFCC"/>
                </a:solidFill>
                <a:latin typeface="Arial" pitchFamily="34" charset="0"/>
                <a:cs typeface="Arial" pitchFamily="34" charset="0"/>
              </a:rPr>
              <a:t>Objectives</a:t>
            </a:r>
          </a:p>
        </p:txBody>
      </p:sp>
      <p:sp>
        <p:nvSpPr>
          <p:cNvPr id="3" name="Content Placeholder 2"/>
          <p:cNvSpPr>
            <a:spLocks noGrp="1"/>
          </p:cNvSpPr>
          <p:nvPr>
            <p:ph idx="1"/>
          </p:nvPr>
        </p:nvSpPr>
        <p:spPr>
          <a:xfrm>
            <a:off x="0" y="990600"/>
            <a:ext cx="9144000" cy="5867400"/>
          </a:xfrm>
        </p:spPr>
        <p:txBody>
          <a:bodyPr/>
          <a:lstStyle/>
          <a:p>
            <a:pPr lvl="0"/>
            <a:r>
              <a:rPr lang="en-US" sz="4000" dirty="0">
                <a:solidFill>
                  <a:srgbClr val="FFFFCC"/>
                </a:solidFill>
                <a:latin typeface="Arial" pitchFamily="34" charset="0"/>
                <a:cs typeface="Arial" pitchFamily="34" charset="0"/>
              </a:rPr>
              <a:t>Acknowledge the appropriateness, in a crisis, of directing limited resources to those who are unlikely to survive without intervention </a:t>
            </a:r>
            <a:r>
              <a:rPr lang="en-US" sz="4000" i="1" dirty="0">
                <a:solidFill>
                  <a:srgbClr val="FFFFCC"/>
                </a:solidFill>
                <a:latin typeface="Arial" pitchFamily="34" charset="0"/>
                <a:cs typeface="Arial" pitchFamily="34" charset="0"/>
              </a:rPr>
              <a:t>and</a:t>
            </a:r>
            <a:r>
              <a:rPr lang="en-US" sz="4000" dirty="0">
                <a:solidFill>
                  <a:srgbClr val="FFFFCC"/>
                </a:solidFill>
                <a:latin typeface="Arial" pitchFamily="34" charset="0"/>
                <a:cs typeface="Arial" pitchFamily="34" charset="0"/>
              </a:rPr>
              <a:t> likely to survive with intervention. </a:t>
            </a:r>
          </a:p>
          <a:p>
            <a:pPr lvl="0"/>
            <a:r>
              <a:rPr lang="en-US" sz="4000" dirty="0">
                <a:solidFill>
                  <a:srgbClr val="FFFFCC"/>
                </a:solidFill>
                <a:latin typeface="Arial" pitchFamily="34" charset="0"/>
                <a:cs typeface="Arial" pitchFamily="34" charset="0"/>
              </a:rPr>
              <a:t>Acknowledge the moral duty of the provider to assist in a public health crisis even in the face of personal risk.</a:t>
            </a:r>
          </a:p>
          <a:p>
            <a:pPr>
              <a:buNone/>
            </a:pPr>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Diagram 2"/>
          <p:cNvGraphicFramePr/>
          <p:nvPr/>
        </p:nvGraphicFramePr>
        <p:xfrm>
          <a:off x="1143000" y="1676400"/>
          <a:ext cx="6629400" cy="454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2640754" y="0"/>
            <a:ext cx="4060920" cy="1200329"/>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7200" dirty="0">
                <a:solidFill>
                  <a:srgbClr val="FFFFCC"/>
                </a:solidFill>
                <a:latin typeface="Arial" pitchFamily="34" charset="0"/>
                <a:ea typeface="+mj-ea"/>
                <a:cs typeface="Arial" pitchFamily="34" charset="0"/>
              </a:rPr>
              <a:t>Transport</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C509FA34-72CC-47EF-A120-CB8EF93C91EB}"/>
                                            </p:graphicEl>
                                          </p:spTgt>
                                        </p:tgtEl>
                                        <p:attrNameLst>
                                          <p:attrName>style.visibility</p:attrName>
                                        </p:attrNameLst>
                                      </p:cBhvr>
                                      <p:to>
                                        <p:strVal val="visible"/>
                                      </p:to>
                                    </p:set>
                                    <p:animEffect transition="in" filter="fade">
                                      <p:cBhvr>
                                        <p:cTn id="7" dur="2000"/>
                                        <p:tgtEl>
                                          <p:spTgt spid="3">
                                            <p:graphicEl>
                                              <a:dgm id="{C509FA34-72CC-47EF-A120-CB8EF93C91EB}"/>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dgm id="{EF0633A4-13BB-45DD-BCB2-E90E59CF08AB}"/>
                                            </p:graphicEl>
                                          </p:spTgt>
                                        </p:tgtEl>
                                        <p:attrNameLst>
                                          <p:attrName>style.visibility</p:attrName>
                                        </p:attrNameLst>
                                      </p:cBhvr>
                                      <p:to>
                                        <p:strVal val="visible"/>
                                      </p:to>
                                    </p:set>
                                    <p:animEffect transition="in" filter="fade">
                                      <p:cBhvr>
                                        <p:cTn id="12" dur="2000"/>
                                        <p:tgtEl>
                                          <p:spTgt spid="3">
                                            <p:graphicEl>
                                              <a:dgm id="{EF0633A4-13BB-45DD-BCB2-E90E59CF08AB}"/>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graphicEl>
                                              <a:dgm id="{327800AF-CD48-45B7-8935-CF71364D655F}"/>
                                            </p:graphicEl>
                                          </p:spTgt>
                                        </p:tgtEl>
                                        <p:attrNameLst>
                                          <p:attrName>style.visibility</p:attrName>
                                        </p:attrNameLst>
                                      </p:cBhvr>
                                      <p:to>
                                        <p:strVal val="visible"/>
                                      </p:to>
                                    </p:set>
                                    <p:animEffect transition="in" filter="fade">
                                      <p:cBhvr>
                                        <p:cTn id="15" dur="2000"/>
                                        <p:tgtEl>
                                          <p:spTgt spid="3">
                                            <p:graphicEl>
                                              <a:dgm id="{327800AF-CD48-45B7-8935-CF71364D655F}"/>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graphicEl>
                                              <a:dgm id="{1B034CF6-14A1-4CDB-B1FE-4E35A3DA39CB}"/>
                                            </p:graphicEl>
                                          </p:spTgt>
                                        </p:tgtEl>
                                        <p:attrNameLst>
                                          <p:attrName>style.visibility</p:attrName>
                                        </p:attrNameLst>
                                      </p:cBhvr>
                                      <p:to>
                                        <p:strVal val="visible"/>
                                      </p:to>
                                    </p:set>
                                    <p:animEffect transition="in" filter="fade">
                                      <p:cBhvr>
                                        <p:cTn id="20" dur="2000"/>
                                        <p:tgtEl>
                                          <p:spTgt spid="3">
                                            <p:graphicEl>
                                              <a:dgm id="{1B034CF6-14A1-4CDB-B1FE-4E35A3DA39CB}"/>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graphicEl>
                                              <a:dgm id="{91B80D59-8616-4E3C-A44B-160435814923}"/>
                                            </p:graphicEl>
                                          </p:spTgt>
                                        </p:tgtEl>
                                        <p:attrNameLst>
                                          <p:attrName>style.visibility</p:attrName>
                                        </p:attrNameLst>
                                      </p:cBhvr>
                                      <p:to>
                                        <p:strVal val="visible"/>
                                      </p:to>
                                    </p:set>
                                    <p:animEffect transition="in" filter="fade">
                                      <p:cBhvr>
                                        <p:cTn id="23" dur="2000"/>
                                        <p:tgtEl>
                                          <p:spTgt spid="3">
                                            <p:graphicEl>
                                              <a:dgm id="{91B80D59-8616-4E3C-A44B-16043581492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sz="6000" dirty="0">
                <a:solidFill>
                  <a:srgbClr val="FFFFCC"/>
                </a:solidFill>
                <a:latin typeface="Arial" pitchFamily="34" charset="0"/>
                <a:cs typeface="Arial" pitchFamily="34" charset="0"/>
              </a:rPr>
              <a:t>Keep in mind . . . </a:t>
            </a:r>
            <a:r>
              <a:rPr lang="en-US" dirty="0">
                <a:solidFill>
                  <a:srgbClr val="FFFFCC"/>
                </a:solidFill>
                <a:latin typeface="Arial" pitchFamily="34" charset="0"/>
                <a:cs typeface="Arial" pitchFamily="34" charset="0"/>
              </a:rPr>
              <a:t>	</a:t>
            </a:r>
          </a:p>
        </p:txBody>
      </p:sp>
      <p:sp>
        <p:nvSpPr>
          <p:cNvPr id="3" name="Content Placeholder 2"/>
          <p:cNvSpPr>
            <a:spLocks noGrp="1"/>
          </p:cNvSpPr>
          <p:nvPr>
            <p:ph idx="1"/>
          </p:nvPr>
        </p:nvSpPr>
        <p:spPr>
          <a:xfrm>
            <a:off x="0" y="1600200"/>
            <a:ext cx="9144000" cy="4525963"/>
          </a:xfrm>
        </p:spPr>
        <p:txBody>
          <a:bodyPr>
            <a:normAutofit fontScale="92500"/>
          </a:bodyPr>
          <a:lstStyle/>
          <a:p>
            <a:r>
              <a:rPr lang="en-US" sz="6000" dirty="0">
                <a:solidFill>
                  <a:srgbClr val="FFFFCC"/>
                </a:solidFill>
                <a:latin typeface="Arial" pitchFamily="34" charset="0"/>
                <a:cs typeface="Arial" pitchFamily="34" charset="0"/>
              </a:rPr>
              <a:t>Challenges</a:t>
            </a:r>
          </a:p>
          <a:p>
            <a:pPr lvl="1"/>
            <a:r>
              <a:rPr lang="en-US" sz="5400" dirty="0">
                <a:solidFill>
                  <a:srgbClr val="FFFFCC"/>
                </a:solidFill>
                <a:latin typeface="Arial" pitchFamily="34" charset="0"/>
                <a:cs typeface="Arial" pitchFamily="34" charset="0"/>
              </a:rPr>
              <a:t>Multiple responding/arriving agencies and personnel</a:t>
            </a:r>
          </a:p>
          <a:p>
            <a:pPr lvl="1"/>
            <a:r>
              <a:rPr lang="en-US" sz="5400" dirty="0">
                <a:solidFill>
                  <a:srgbClr val="FFFFCC"/>
                </a:solidFill>
                <a:latin typeface="Arial" pitchFamily="34" charset="0"/>
                <a:cs typeface="Arial" pitchFamily="34" charset="0"/>
              </a:rPr>
              <a:t>Initial responders are overwhelmed</a:t>
            </a:r>
          </a:p>
          <a:p>
            <a:pPr>
              <a:buNone/>
            </a:pPr>
            <a:endParaRPr lang="en-US" dirty="0">
              <a:solidFill>
                <a:srgbClr val="FFFFCC"/>
              </a:solidFill>
              <a:latin typeface="Bodoni MT" pitchFamily="18" charset="0"/>
            </a:endParaRPr>
          </a:p>
        </p:txBody>
      </p:sp>
    </p:spTree>
  </p:cSld>
  <p:clrMapOvr>
    <a:masterClrMapping/>
  </p:clrMapOvr>
  <p:transition spd="med">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sz="6000" dirty="0">
                <a:solidFill>
                  <a:srgbClr val="FFFFCC"/>
                </a:solidFill>
                <a:latin typeface="Arial" pitchFamily="34" charset="0"/>
                <a:cs typeface="Arial" pitchFamily="34" charset="0"/>
              </a:rPr>
              <a:t>Keep in mind . . . </a:t>
            </a:r>
            <a:r>
              <a:rPr lang="en-US" sz="6000" dirty="0">
                <a:solidFill>
                  <a:srgbClr val="FFFFCC"/>
                </a:solidFill>
                <a:latin typeface="Bodoni MT" pitchFamily="18" charset="0"/>
              </a:rPr>
              <a:t>	</a:t>
            </a:r>
          </a:p>
        </p:txBody>
      </p:sp>
      <p:sp>
        <p:nvSpPr>
          <p:cNvPr id="3" name="Content Placeholder 2"/>
          <p:cNvSpPr>
            <a:spLocks noGrp="1"/>
          </p:cNvSpPr>
          <p:nvPr>
            <p:ph idx="1"/>
          </p:nvPr>
        </p:nvSpPr>
        <p:spPr>
          <a:xfrm>
            <a:off x="0" y="1600200"/>
            <a:ext cx="9144000" cy="4525963"/>
          </a:xfrm>
        </p:spPr>
        <p:txBody>
          <a:bodyPr>
            <a:normAutofit/>
          </a:bodyPr>
          <a:lstStyle/>
          <a:p>
            <a:pPr lvl="0"/>
            <a:r>
              <a:rPr lang="en-US" sz="6000" dirty="0">
                <a:solidFill>
                  <a:srgbClr val="FFFFCC"/>
                </a:solidFill>
                <a:latin typeface="Arial" pitchFamily="34" charset="0"/>
                <a:cs typeface="Arial" pitchFamily="34" charset="0"/>
              </a:rPr>
              <a:t>Limited supplies</a:t>
            </a:r>
          </a:p>
          <a:p>
            <a:pPr lvl="0"/>
            <a:r>
              <a:rPr lang="en-US" sz="6000" dirty="0">
                <a:solidFill>
                  <a:srgbClr val="FFFFCC"/>
                </a:solidFill>
                <a:latin typeface="Arial" pitchFamily="34" charset="0"/>
                <a:cs typeface="Arial" pitchFamily="34" charset="0"/>
              </a:rPr>
              <a:t>Scene hazards</a:t>
            </a:r>
          </a:p>
          <a:p>
            <a:pPr lvl="0"/>
            <a:r>
              <a:rPr lang="en-US" sz="6000" dirty="0">
                <a:solidFill>
                  <a:srgbClr val="FFFFCC"/>
                </a:solidFill>
                <a:latin typeface="Arial" pitchFamily="34" charset="0"/>
                <a:cs typeface="Arial" pitchFamily="34" charset="0"/>
              </a:rPr>
              <a:t>Decontamination issues</a:t>
            </a:r>
          </a:p>
          <a:p>
            <a:pPr lvl="0"/>
            <a:r>
              <a:rPr lang="en-US" sz="6000" dirty="0">
                <a:solidFill>
                  <a:srgbClr val="FFFFCC"/>
                </a:solidFill>
                <a:latin typeface="Arial" pitchFamily="34" charset="0"/>
                <a:cs typeface="Arial" pitchFamily="34" charset="0"/>
              </a:rPr>
              <a:t>Unfamiliar procedures</a:t>
            </a:r>
          </a:p>
          <a:p>
            <a:endParaRPr lang="en-US" dirty="0">
              <a:solidFill>
                <a:srgbClr val="FFFFCC"/>
              </a:solidFill>
              <a:latin typeface="Bodoni MT" pitchFamily="18" charset="0"/>
            </a:endParaRPr>
          </a:p>
        </p:txBody>
      </p:sp>
    </p:spTree>
  </p:cSld>
  <p:clrMapOvr>
    <a:masterClrMapping/>
  </p:clrMapOvr>
  <p:transition spd="med">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5400" dirty="0">
                <a:solidFill>
                  <a:srgbClr val="FFFFCC"/>
                </a:solidFill>
                <a:latin typeface="Arial" pitchFamily="34" charset="0"/>
                <a:cs typeface="Arial" pitchFamily="34" charset="0"/>
              </a:rPr>
              <a:t>Your turn…………</a:t>
            </a:r>
          </a:p>
        </p:txBody>
      </p:sp>
    </p:spTree>
  </p:cSld>
  <p:clrMapOvr>
    <a:masterClrMapping/>
  </p:clrMapOvr>
  <p:transition spd="med">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2667000"/>
          </a:xfrm>
        </p:spPr>
        <p:txBody>
          <a:bodyPr/>
          <a:lstStyle/>
          <a:p>
            <a:pPr algn="l"/>
            <a:r>
              <a:rPr lang="en-US" sz="4800" dirty="0">
                <a:solidFill>
                  <a:srgbClr val="FFFF00"/>
                </a:solidFill>
              </a:rPr>
              <a:t>Adult male, breathing, moaning, obvious leg fracture. </a:t>
            </a:r>
            <a:br>
              <a:rPr lang="en-US" sz="4800" dirty="0">
                <a:solidFill>
                  <a:srgbClr val="FFFF00"/>
                </a:solidFill>
              </a:rPr>
            </a:br>
            <a:r>
              <a:rPr lang="en-US" sz="4800" dirty="0">
                <a:solidFill>
                  <a:srgbClr val="FFFF00"/>
                </a:solidFill>
              </a:rPr>
              <a:t>Follows commands.</a:t>
            </a:r>
          </a:p>
        </p:txBody>
      </p:sp>
      <p:sp>
        <p:nvSpPr>
          <p:cNvPr id="5" name="Content Placeholder 4"/>
          <p:cNvSpPr>
            <a:spLocks noGrp="1"/>
          </p:cNvSpPr>
          <p:nvPr>
            <p:ph idx="1"/>
          </p:nvPr>
        </p:nvSpPr>
        <p:spPr>
          <a:xfrm>
            <a:off x="304800" y="2133600"/>
            <a:ext cx="8382000" cy="4724400"/>
          </a:xfrm>
        </p:spPr>
        <p:txBody>
          <a:bodyPr/>
          <a:lstStyle/>
          <a:p>
            <a:pPr marL="514350" indent="-514350">
              <a:buFont typeface="+mj-lt"/>
              <a:buAutoNum type="alphaUcPeriod"/>
            </a:pPr>
            <a:endParaRPr lang="en-US" dirty="0">
              <a:solidFill>
                <a:schemeClr val="bg1"/>
              </a:solidFill>
            </a:endParaRPr>
          </a:p>
          <a:p>
            <a:pPr marL="514350" indent="-514350">
              <a:buFont typeface="+mj-lt"/>
              <a:buAutoNum type="alphaUcPeriod"/>
            </a:pPr>
            <a:r>
              <a:rPr lang="en-US" sz="4000" dirty="0">
                <a:solidFill>
                  <a:schemeClr val="bg1"/>
                </a:solidFill>
              </a:rPr>
              <a:t>Green</a:t>
            </a:r>
          </a:p>
          <a:p>
            <a:pPr marL="514350" indent="-514350">
              <a:buFont typeface="+mj-lt"/>
              <a:buAutoNum type="alphaUcPeriod"/>
            </a:pPr>
            <a:r>
              <a:rPr lang="en-US" sz="4000" dirty="0">
                <a:solidFill>
                  <a:schemeClr val="bg1"/>
                </a:solidFill>
              </a:rPr>
              <a:t>Yellow</a:t>
            </a:r>
          </a:p>
          <a:p>
            <a:pPr marL="514350" indent="-514350">
              <a:buFont typeface="+mj-lt"/>
              <a:buAutoNum type="alphaUcPeriod"/>
            </a:pPr>
            <a:r>
              <a:rPr lang="en-US" sz="4000" dirty="0">
                <a:solidFill>
                  <a:schemeClr val="bg1"/>
                </a:solidFill>
              </a:rPr>
              <a:t>Red</a:t>
            </a:r>
          </a:p>
          <a:p>
            <a:pPr marL="514350" indent="-514350">
              <a:buFont typeface="+mj-lt"/>
              <a:buAutoNum type="alphaUcPeriod"/>
            </a:pPr>
            <a:r>
              <a:rPr lang="en-US" sz="4000" dirty="0">
                <a:solidFill>
                  <a:schemeClr val="bg1"/>
                </a:solidFill>
              </a:rPr>
              <a:t>Grey</a:t>
            </a:r>
          </a:p>
          <a:p>
            <a:pPr marL="514350" indent="-514350">
              <a:buFont typeface="+mj-lt"/>
              <a:buAutoNum type="alphaUcPeriod"/>
            </a:pPr>
            <a:r>
              <a:rPr lang="en-US" sz="4000" dirty="0">
                <a:solidFill>
                  <a:schemeClr val="bg1"/>
                </a:solidFill>
              </a:rPr>
              <a:t>Black</a:t>
            </a:r>
          </a:p>
        </p:txBody>
      </p:sp>
    </p:spTree>
    <p:extLst>
      <p:ext uri="{BB962C8B-B14F-4D97-AF65-F5344CB8AC3E}">
        <p14:creationId xmlns:p14="http://schemas.microsoft.com/office/powerpoint/2010/main" val="2581523464"/>
      </p:ext>
    </p:extLst>
  </p:cSld>
  <p:clrMapOvr>
    <a:masterClrMapping/>
  </p:clrMapOvr>
  <p:transition spd="med">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581400"/>
          </a:xfrm>
        </p:spPr>
        <p:txBody>
          <a:bodyPr/>
          <a:lstStyle/>
          <a:p>
            <a:pPr algn="l"/>
            <a:r>
              <a:rPr lang="en-US" sz="4800" dirty="0">
                <a:solidFill>
                  <a:srgbClr val="FFFF00"/>
                </a:solidFill>
              </a:rPr>
              <a:t>Adult male, multiple shallow lacerations on the head, walking towards you, screaming that he needs immediate assistance. Follows commands.</a:t>
            </a:r>
          </a:p>
        </p:txBody>
      </p:sp>
      <p:sp>
        <p:nvSpPr>
          <p:cNvPr id="3" name="Content Placeholder 2"/>
          <p:cNvSpPr>
            <a:spLocks noGrp="1"/>
          </p:cNvSpPr>
          <p:nvPr>
            <p:ph idx="1"/>
          </p:nvPr>
        </p:nvSpPr>
        <p:spPr>
          <a:xfrm>
            <a:off x="304800" y="3810000"/>
            <a:ext cx="8382000" cy="3048000"/>
          </a:xfrm>
        </p:spPr>
        <p:txBody>
          <a:bodyPr/>
          <a:lstStyle/>
          <a:p>
            <a:pPr marL="514350" indent="-514350">
              <a:buFont typeface="+mj-lt"/>
              <a:buAutoNum type="alphaUcPeriod"/>
            </a:pPr>
            <a:r>
              <a:rPr lang="en-US" dirty="0">
                <a:solidFill>
                  <a:schemeClr val="bg1"/>
                </a:solidFill>
              </a:rPr>
              <a:t>Green</a:t>
            </a:r>
          </a:p>
          <a:p>
            <a:pPr marL="514350" indent="-514350">
              <a:buFont typeface="+mj-lt"/>
              <a:buAutoNum type="alphaUcPeriod"/>
            </a:pPr>
            <a:r>
              <a:rPr lang="en-US" dirty="0">
                <a:solidFill>
                  <a:schemeClr val="bg1"/>
                </a:solidFill>
              </a:rPr>
              <a:t>Yellow</a:t>
            </a:r>
          </a:p>
          <a:p>
            <a:pPr marL="514350" indent="-514350">
              <a:buFont typeface="+mj-lt"/>
              <a:buAutoNum type="alphaUcPeriod"/>
            </a:pPr>
            <a:r>
              <a:rPr lang="en-US" dirty="0">
                <a:solidFill>
                  <a:schemeClr val="bg1"/>
                </a:solidFill>
              </a:rPr>
              <a:t>Red</a:t>
            </a:r>
          </a:p>
          <a:p>
            <a:pPr marL="514350" indent="-514350">
              <a:buFont typeface="+mj-lt"/>
              <a:buAutoNum type="alphaUcPeriod"/>
            </a:pPr>
            <a:r>
              <a:rPr lang="en-US" dirty="0">
                <a:solidFill>
                  <a:schemeClr val="bg1"/>
                </a:solidFill>
              </a:rPr>
              <a:t>Grey</a:t>
            </a:r>
          </a:p>
          <a:p>
            <a:pPr marL="514350" indent="-514350">
              <a:buFont typeface="+mj-lt"/>
              <a:buAutoNum type="alphaUcPeriod"/>
            </a:pPr>
            <a:r>
              <a:rPr lang="en-US" dirty="0">
                <a:solidFill>
                  <a:schemeClr val="bg1"/>
                </a:solidFill>
              </a:rPr>
              <a:t>Black</a:t>
            </a:r>
          </a:p>
        </p:txBody>
      </p:sp>
    </p:spTree>
    <p:extLst>
      <p:ext uri="{BB962C8B-B14F-4D97-AF65-F5344CB8AC3E}">
        <p14:creationId xmlns:p14="http://schemas.microsoft.com/office/powerpoint/2010/main" val="3057049756"/>
      </p:ext>
    </p:extLst>
  </p:cSld>
  <p:clrMapOvr>
    <a:masterClrMapping/>
  </p:clrMapOvr>
  <p:transition spd="med">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438400"/>
          </a:xfrm>
        </p:spPr>
        <p:txBody>
          <a:bodyPr/>
          <a:lstStyle/>
          <a:p>
            <a:pPr algn="l"/>
            <a:r>
              <a:rPr lang="en-US" sz="4800" dirty="0">
                <a:solidFill>
                  <a:srgbClr val="FFFF00"/>
                </a:solidFill>
              </a:rPr>
              <a:t>Adult female, unconscious, breathing labored, large chest wound.</a:t>
            </a:r>
          </a:p>
        </p:txBody>
      </p:sp>
      <p:sp>
        <p:nvSpPr>
          <p:cNvPr id="3" name="Content Placeholder 2"/>
          <p:cNvSpPr>
            <a:spLocks noGrp="1"/>
          </p:cNvSpPr>
          <p:nvPr>
            <p:ph idx="1"/>
          </p:nvPr>
        </p:nvSpPr>
        <p:spPr>
          <a:xfrm>
            <a:off x="304800" y="2971800"/>
            <a:ext cx="8382000" cy="3886200"/>
          </a:xfrm>
        </p:spPr>
        <p:txBody>
          <a:bodyPr/>
          <a:lstStyle/>
          <a:p>
            <a:pPr marL="514350" indent="-514350">
              <a:buFont typeface="+mj-lt"/>
              <a:buAutoNum type="alphaUcPeriod"/>
            </a:pPr>
            <a:r>
              <a:rPr lang="en-US" sz="4000" dirty="0">
                <a:solidFill>
                  <a:schemeClr val="bg1"/>
                </a:solidFill>
              </a:rPr>
              <a:t>Green</a:t>
            </a:r>
          </a:p>
          <a:p>
            <a:pPr marL="514350" indent="-514350">
              <a:buFont typeface="+mj-lt"/>
              <a:buAutoNum type="alphaUcPeriod"/>
            </a:pPr>
            <a:r>
              <a:rPr lang="en-US" sz="4000" dirty="0">
                <a:solidFill>
                  <a:schemeClr val="bg1"/>
                </a:solidFill>
              </a:rPr>
              <a:t>Yellow</a:t>
            </a:r>
          </a:p>
          <a:p>
            <a:pPr marL="514350" indent="-514350">
              <a:buFont typeface="+mj-lt"/>
              <a:buAutoNum type="alphaUcPeriod"/>
            </a:pPr>
            <a:r>
              <a:rPr lang="en-US" sz="4000" dirty="0">
                <a:solidFill>
                  <a:schemeClr val="bg1"/>
                </a:solidFill>
              </a:rPr>
              <a:t>Red</a:t>
            </a:r>
          </a:p>
          <a:p>
            <a:pPr marL="514350" indent="-514350">
              <a:buFont typeface="+mj-lt"/>
              <a:buAutoNum type="alphaUcPeriod"/>
            </a:pPr>
            <a:r>
              <a:rPr lang="en-US" sz="4000" dirty="0">
                <a:solidFill>
                  <a:schemeClr val="bg1"/>
                </a:solidFill>
              </a:rPr>
              <a:t>Grey</a:t>
            </a:r>
          </a:p>
          <a:p>
            <a:pPr marL="514350" indent="-514350">
              <a:buFont typeface="+mj-lt"/>
              <a:buAutoNum type="alphaUcPeriod"/>
            </a:pPr>
            <a:r>
              <a:rPr lang="en-US" sz="4000" dirty="0">
                <a:solidFill>
                  <a:schemeClr val="bg1"/>
                </a:solidFill>
              </a:rPr>
              <a:t>Black</a:t>
            </a:r>
          </a:p>
          <a:p>
            <a:endParaRPr lang="en-US" dirty="0"/>
          </a:p>
        </p:txBody>
      </p:sp>
    </p:spTree>
    <p:extLst>
      <p:ext uri="{BB962C8B-B14F-4D97-AF65-F5344CB8AC3E}">
        <p14:creationId xmlns:p14="http://schemas.microsoft.com/office/powerpoint/2010/main" val="1307776768"/>
      </p:ext>
    </p:extLst>
  </p:cSld>
  <p:clrMapOvr>
    <a:masterClrMapping/>
  </p:clrMapOvr>
  <p:transition spd="med">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200400"/>
          </a:xfrm>
        </p:spPr>
        <p:txBody>
          <a:bodyPr/>
          <a:lstStyle/>
          <a:p>
            <a:pPr algn="l"/>
            <a:r>
              <a:rPr lang="en-US" sz="4800" dirty="0">
                <a:solidFill>
                  <a:srgbClr val="FFFF00"/>
                </a:solidFill>
              </a:rPr>
              <a:t>Adult female, open head wound. Grey matter visible. Respirations labored and irregular. No peripheral pulses palpable.</a:t>
            </a:r>
          </a:p>
        </p:txBody>
      </p:sp>
      <p:sp>
        <p:nvSpPr>
          <p:cNvPr id="3" name="Content Placeholder 2"/>
          <p:cNvSpPr>
            <a:spLocks noGrp="1"/>
          </p:cNvSpPr>
          <p:nvPr>
            <p:ph idx="1"/>
          </p:nvPr>
        </p:nvSpPr>
        <p:spPr>
          <a:xfrm>
            <a:off x="304800" y="3124200"/>
            <a:ext cx="8382000" cy="3733800"/>
          </a:xfrm>
        </p:spPr>
        <p:txBody>
          <a:bodyPr/>
          <a:lstStyle/>
          <a:p>
            <a:pPr marL="514350" indent="-514350">
              <a:buFont typeface="+mj-lt"/>
              <a:buAutoNum type="alphaUcPeriod"/>
            </a:pPr>
            <a:r>
              <a:rPr lang="en-US" sz="4000" dirty="0">
                <a:solidFill>
                  <a:schemeClr val="bg1"/>
                </a:solidFill>
              </a:rPr>
              <a:t>Green</a:t>
            </a:r>
          </a:p>
          <a:p>
            <a:pPr marL="514350" indent="-514350">
              <a:buFont typeface="+mj-lt"/>
              <a:buAutoNum type="alphaUcPeriod"/>
            </a:pPr>
            <a:r>
              <a:rPr lang="en-US" sz="4000" dirty="0">
                <a:solidFill>
                  <a:schemeClr val="bg1"/>
                </a:solidFill>
              </a:rPr>
              <a:t>Yellow</a:t>
            </a:r>
          </a:p>
          <a:p>
            <a:pPr marL="514350" indent="-514350">
              <a:buFont typeface="+mj-lt"/>
              <a:buAutoNum type="alphaUcPeriod"/>
            </a:pPr>
            <a:r>
              <a:rPr lang="en-US" sz="4000" dirty="0">
                <a:solidFill>
                  <a:schemeClr val="bg1"/>
                </a:solidFill>
              </a:rPr>
              <a:t>Red</a:t>
            </a:r>
          </a:p>
          <a:p>
            <a:pPr marL="514350" indent="-514350">
              <a:buFont typeface="+mj-lt"/>
              <a:buAutoNum type="alphaUcPeriod"/>
            </a:pPr>
            <a:r>
              <a:rPr lang="en-US" sz="4000" dirty="0">
                <a:solidFill>
                  <a:schemeClr val="bg1"/>
                </a:solidFill>
              </a:rPr>
              <a:t>Grey</a:t>
            </a:r>
          </a:p>
          <a:p>
            <a:pPr marL="514350" indent="-514350">
              <a:buFont typeface="+mj-lt"/>
              <a:buAutoNum type="alphaUcPeriod"/>
            </a:pPr>
            <a:r>
              <a:rPr lang="en-US" sz="4000" dirty="0">
                <a:solidFill>
                  <a:schemeClr val="bg1"/>
                </a:solidFill>
              </a:rPr>
              <a:t>Black</a:t>
            </a:r>
          </a:p>
          <a:p>
            <a:endParaRPr lang="en-US" dirty="0"/>
          </a:p>
        </p:txBody>
      </p:sp>
    </p:spTree>
    <p:extLst>
      <p:ext uri="{BB962C8B-B14F-4D97-AF65-F5344CB8AC3E}">
        <p14:creationId xmlns:p14="http://schemas.microsoft.com/office/powerpoint/2010/main" val="3964355541"/>
      </p:ext>
    </p:extLst>
  </p:cSld>
  <p:clrMapOvr>
    <a:masterClrMapping/>
  </p:clrMapOvr>
  <p:transition spd="med">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sz="4800" dirty="0">
                <a:solidFill>
                  <a:srgbClr val="FFFF00"/>
                </a:solidFill>
              </a:rPr>
              <a:t>Let’s combine your knowledge and a time limit:</a:t>
            </a:r>
          </a:p>
        </p:txBody>
      </p:sp>
      <p:pic>
        <p:nvPicPr>
          <p:cNvPr id="4" name="Picture 3"/>
          <p:cNvPicPr>
            <a:picLocks noChangeAspect="1"/>
          </p:cNvPicPr>
          <p:nvPr/>
        </p:nvPicPr>
        <p:blipFill>
          <a:blip r:embed="rId2" cstate="print"/>
          <a:stretch>
            <a:fillRect/>
          </a:stretch>
        </p:blipFill>
        <p:spPr>
          <a:xfrm>
            <a:off x="2819400" y="1905000"/>
            <a:ext cx="3581400" cy="3581400"/>
          </a:xfrm>
          <a:prstGeom prst="rect">
            <a:avLst/>
          </a:prstGeom>
        </p:spPr>
      </p:pic>
    </p:spTree>
    <p:extLst>
      <p:ext uri="{BB962C8B-B14F-4D97-AF65-F5344CB8AC3E}">
        <p14:creationId xmlns:p14="http://schemas.microsoft.com/office/powerpoint/2010/main" val="3032184926"/>
      </p:ext>
    </p:extLst>
  </p:cSld>
  <p:clrMapOvr>
    <a:masterClrMapping/>
  </p:clrMapOvr>
  <p:transition spd="med">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solidFill>
                  <a:srgbClr val="FFFFCC"/>
                </a:solidFill>
                <a:latin typeface="Arial" pitchFamily="34" charset="0"/>
                <a:cs typeface="Arial" pitchFamily="34" charset="0"/>
              </a:rPr>
              <a:t>Extreme wind storm</a:t>
            </a:r>
          </a:p>
        </p:txBody>
      </p:sp>
      <p:sp>
        <p:nvSpPr>
          <p:cNvPr id="3" name="Content Placeholder 2"/>
          <p:cNvSpPr>
            <a:spLocks noGrp="1"/>
          </p:cNvSpPr>
          <p:nvPr>
            <p:ph idx="1"/>
          </p:nvPr>
        </p:nvSpPr>
        <p:spPr>
          <a:xfrm>
            <a:off x="0" y="1828800"/>
            <a:ext cx="9144000" cy="4297363"/>
          </a:xfrm>
        </p:spPr>
        <p:txBody>
          <a:bodyPr/>
          <a:lstStyle/>
          <a:p>
            <a:r>
              <a:rPr lang="en-US" sz="4800" dirty="0">
                <a:solidFill>
                  <a:srgbClr val="FFFFCC"/>
                </a:solidFill>
                <a:latin typeface="Arial" pitchFamily="34" charset="0"/>
                <a:cs typeface="Arial" pitchFamily="34" charset="0"/>
              </a:rPr>
              <a:t>Structure collapse at local retail chain store</a:t>
            </a:r>
          </a:p>
          <a:p>
            <a:r>
              <a:rPr lang="en-US" sz="4800" dirty="0">
                <a:solidFill>
                  <a:srgbClr val="FFFFCC"/>
                </a:solidFill>
                <a:latin typeface="Arial" pitchFamily="34" charset="0"/>
                <a:cs typeface="Arial" pitchFamily="34" charset="0"/>
              </a:rPr>
              <a:t>Initial reports of ~ 200 injured</a:t>
            </a:r>
          </a:p>
          <a:p>
            <a:r>
              <a:rPr lang="en-US" sz="4800" dirty="0">
                <a:solidFill>
                  <a:srgbClr val="FFFFCC"/>
                </a:solidFill>
                <a:latin typeface="Arial" pitchFamily="34" charset="0"/>
                <a:cs typeface="Arial" pitchFamily="34" charset="0"/>
              </a:rPr>
              <a:t>Possible fatalities</a:t>
            </a:r>
          </a:p>
          <a:p>
            <a:r>
              <a:rPr lang="en-US" sz="4800" dirty="0">
                <a:solidFill>
                  <a:srgbClr val="FFFFCC"/>
                </a:solidFill>
                <a:latin typeface="Arial" pitchFamily="34" charset="0"/>
                <a:cs typeface="Arial" pitchFamily="34" charset="0"/>
              </a:rPr>
              <a:t>Trapped individuals</a:t>
            </a:r>
          </a:p>
        </p:txBody>
      </p:sp>
    </p:spTree>
  </p:cSld>
  <p:clrMapOvr>
    <a:masterClrMapping/>
  </p:clrMapOvr>
  <p:transition spd="med">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10523bettesemotional.mo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5" cstate="print"/>
          <a:stretch>
            <a:fillRect/>
          </a:stretch>
        </p:blipFill>
        <p:spPr>
          <a:xfrm>
            <a:off x="1143000" y="857250"/>
            <a:ext cx="6858000" cy="5143500"/>
          </a:xfrm>
          <a:prstGeom prst="rect">
            <a:avLst/>
          </a:prstGeom>
        </p:spPr>
      </p:pic>
    </p:spTree>
  </p:cSld>
  <p:clrMapOvr>
    <a:masterClrMapping/>
  </p:clrMapOvr>
  <p:transition spd="med" advClick="0" advTm="210000">
    <p:fade thruBlk="1"/>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 y="449334"/>
            <a:ext cx="9144000" cy="6099104"/>
          </a:xfrm>
          <a:prstGeom prst="rect">
            <a:avLst/>
          </a:prstGeom>
          <a:ln>
            <a:noFill/>
          </a:ln>
          <a:effectLst>
            <a:softEdge rad="112500"/>
          </a:effectLst>
        </p:spPr>
      </p:pic>
    </p:spTree>
  </p:cSld>
  <p:clrMapOvr>
    <a:masterClrMapping/>
  </p:clrMapOvr>
  <p:transition spd="med">
    <p:fade thruBlk="1"/>
  </p:transition>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329565"/>
            <a:ext cx="9144000" cy="6115051"/>
          </a:xfrm>
          <a:prstGeom prst="rect">
            <a:avLst/>
          </a:prstGeom>
          <a:ln>
            <a:noFill/>
          </a:ln>
          <a:effectLst>
            <a:softEdge rad="112500"/>
          </a:effectLst>
        </p:spPr>
      </p:pic>
    </p:spTree>
  </p:cSld>
  <p:clrMapOvr>
    <a:masterClrMapping/>
  </p:clrMapOvr>
  <p:transition spd="med">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6000" dirty="0">
                <a:solidFill>
                  <a:srgbClr val="FFFFCC"/>
                </a:solidFill>
                <a:latin typeface="Arial" pitchFamily="34" charset="0"/>
                <a:cs typeface="Arial" pitchFamily="34" charset="0"/>
              </a:rPr>
              <a:t>First . . . </a:t>
            </a:r>
          </a:p>
        </p:txBody>
      </p:sp>
      <p:sp>
        <p:nvSpPr>
          <p:cNvPr id="3" name="Content Placeholder 2"/>
          <p:cNvSpPr>
            <a:spLocks noGrp="1"/>
          </p:cNvSpPr>
          <p:nvPr>
            <p:ph idx="1"/>
          </p:nvPr>
        </p:nvSpPr>
        <p:spPr>
          <a:xfrm>
            <a:off x="0" y="990600"/>
            <a:ext cx="9144000" cy="5135563"/>
          </a:xfrm>
        </p:spPr>
        <p:txBody>
          <a:bodyPr/>
          <a:lstStyle/>
          <a:p>
            <a:r>
              <a:rPr lang="en-US" sz="4000" dirty="0">
                <a:solidFill>
                  <a:srgbClr val="FFFFCC"/>
                </a:solidFill>
                <a:latin typeface="Arial" pitchFamily="34" charset="0"/>
                <a:cs typeface="Arial" pitchFamily="34" charset="0"/>
              </a:rPr>
              <a:t>What on-scene hazards might you expect?</a:t>
            </a:r>
          </a:p>
          <a:p>
            <a:r>
              <a:rPr lang="en-US" sz="4000" dirty="0">
                <a:solidFill>
                  <a:srgbClr val="FFFFCC"/>
                </a:solidFill>
                <a:latin typeface="Arial" pitchFamily="34" charset="0"/>
                <a:cs typeface="Arial" pitchFamily="34" charset="0"/>
              </a:rPr>
              <a:t>What types of injuries will you expect?</a:t>
            </a:r>
          </a:p>
          <a:p>
            <a:r>
              <a:rPr lang="en-US" sz="4000" dirty="0">
                <a:solidFill>
                  <a:srgbClr val="FFFFCC"/>
                </a:solidFill>
                <a:latin typeface="Arial" pitchFamily="34" charset="0"/>
                <a:cs typeface="Arial" pitchFamily="34" charset="0"/>
              </a:rPr>
              <a:t>Where will you set up triage?</a:t>
            </a:r>
          </a:p>
          <a:p>
            <a:r>
              <a:rPr lang="en-US" sz="4000" dirty="0">
                <a:solidFill>
                  <a:srgbClr val="FFFFCC"/>
                </a:solidFill>
                <a:latin typeface="Arial" pitchFamily="34" charset="0"/>
                <a:cs typeface="Arial" pitchFamily="34" charset="0"/>
              </a:rPr>
              <a:t>What medical evacuation challenges will there be?</a:t>
            </a:r>
          </a:p>
          <a:p>
            <a:r>
              <a:rPr lang="en-US" sz="4000" dirty="0">
                <a:solidFill>
                  <a:srgbClr val="FFFFCC"/>
                </a:solidFill>
                <a:latin typeface="Arial" pitchFamily="34" charset="0"/>
                <a:cs typeface="Arial" pitchFamily="34" charset="0"/>
              </a:rPr>
              <a:t>DO NOT spend more than 30 seconds per victim.</a:t>
            </a:r>
          </a:p>
          <a:p>
            <a:pPr lvl="1"/>
            <a:endParaRPr lang="en-US" sz="4000" dirty="0">
              <a:solidFill>
                <a:srgbClr val="FFFFCC"/>
              </a:solidFill>
              <a:latin typeface="Bodoni MT" pitchFamily="18" charset="0"/>
            </a:endParaRPr>
          </a:p>
          <a:p>
            <a:endParaRPr lang="en-US" dirty="0">
              <a:solidFill>
                <a:srgbClr val="FFFFCC"/>
              </a:solidFill>
              <a:latin typeface="Bodoni MT" pitchFamily="18" charset="0"/>
            </a:endParaRPr>
          </a:p>
        </p:txBody>
      </p:sp>
    </p:spTree>
  </p:cSld>
  <p:clrMapOvr>
    <a:masterClrMapping/>
  </p:clrMapOvr>
  <p:transition spd="med">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B712C-C237-0A41-95A9-F412F1F97912}"/>
              </a:ext>
            </a:extLst>
          </p:cNvPr>
          <p:cNvSpPr>
            <a:spLocks noGrp="1"/>
          </p:cNvSpPr>
          <p:nvPr>
            <p:ph type="title"/>
          </p:nvPr>
        </p:nvSpPr>
        <p:spPr/>
        <p:txBody>
          <a:bodyPr/>
          <a:lstStyle/>
          <a:p>
            <a:r>
              <a:rPr lang="en-US" dirty="0">
                <a:solidFill>
                  <a:srgbClr val="FFFF00"/>
                </a:solidFill>
              </a:rPr>
              <a:t>Your Turn Again</a:t>
            </a:r>
          </a:p>
        </p:txBody>
      </p:sp>
    </p:spTree>
    <p:extLst>
      <p:ext uri="{BB962C8B-B14F-4D97-AF65-F5344CB8AC3E}">
        <p14:creationId xmlns:p14="http://schemas.microsoft.com/office/powerpoint/2010/main" val="3381471657"/>
      </p:ext>
    </p:extLst>
  </p:cSld>
  <p:clrMapOvr>
    <a:masterClrMapping/>
  </p:clrMapOvr>
  <p:transition spd="med">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688147" cy="3429000"/>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452648"/>
            <a:ext cx="4646880" cy="3405352"/>
          </a:xfrm>
          <a:prstGeom prst="rect">
            <a:avLst/>
          </a:prstGeom>
          <a:ln>
            <a:noFill/>
          </a:ln>
          <a:effectLst>
            <a:softEdge rad="112500"/>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8656" y="3452648"/>
            <a:ext cx="4535344" cy="3405351"/>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8656" y="0"/>
            <a:ext cx="4535344" cy="3401508"/>
          </a:xfrm>
          <a:prstGeom prst="rect">
            <a:avLst/>
          </a:prstGeom>
          <a:ln>
            <a:noFill/>
          </a:ln>
          <a:effectLst>
            <a:softEdge rad="112500"/>
          </a:effectLst>
        </p:spPr>
      </p:pic>
    </p:spTree>
    <p:extLst>
      <p:ext uri="{BB962C8B-B14F-4D97-AF65-F5344CB8AC3E}">
        <p14:creationId xmlns:p14="http://schemas.microsoft.com/office/powerpoint/2010/main" val="42133387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0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rcRect t="2575"/>
          <a:stretch>
            <a:fillRect/>
          </a:stretch>
        </p:blipFill>
        <p:spPr>
          <a:xfrm>
            <a:off x="457200" y="381000"/>
            <a:ext cx="8128000" cy="5765800"/>
          </a:xfrm>
          <a:prstGeom prst="rect">
            <a:avLst/>
          </a:prstGeom>
        </p:spPr>
      </p:pic>
    </p:spTree>
    <p:extLst>
      <p:ext uri="{BB962C8B-B14F-4D97-AF65-F5344CB8AC3E}">
        <p14:creationId xmlns:p14="http://schemas.microsoft.com/office/powerpoint/2010/main" val="1069079032"/>
      </p:ext>
    </p:extLst>
  </p:cSld>
  <p:clrMapOvr>
    <a:masterClrMapping/>
  </p:clrMapOvr>
  <p:transition spd="med">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304800" y="533400"/>
            <a:ext cx="8446799" cy="5646018"/>
          </a:xfrm>
          <a:prstGeom prst="rect">
            <a:avLst/>
          </a:prstGeom>
        </p:spPr>
      </p:pic>
    </p:spTree>
    <p:extLst>
      <p:ext uri="{BB962C8B-B14F-4D97-AF65-F5344CB8AC3E}">
        <p14:creationId xmlns:p14="http://schemas.microsoft.com/office/powerpoint/2010/main" val="2098579175"/>
      </p:ext>
    </p:extLst>
  </p:cSld>
  <p:clrMapOvr>
    <a:masterClrMapping/>
  </p:clrMapOvr>
  <p:transition spd="med">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228600" y="838200"/>
            <a:ext cx="8635999" cy="4857749"/>
          </a:xfrm>
          <a:prstGeom prst="rect">
            <a:avLst/>
          </a:prstGeom>
        </p:spPr>
      </p:pic>
    </p:spTree>
    <p:extLst>
      <p:ext uri="{BB962C8B-B14F-4D97-AF65-F5344CB8AC3E}">
        <p14:creationId xmlns:p14="http://schemas.microsoft.com/office/powerpoint/2010/main" val="3343296124"/>
      </p:ext>
    </p:extLst>
  </p:cSld>
  <p:clrMapOvr>
    <a:masterClrMapping/>
  </p:clrMapOvr>
  <p:transition spd="med">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393298" y="1066799"/>
            <a:ext cx="8379932" cy="4724401"/>
          </a:xfrm>
          <a:prstGeom prst="rect">
            <a:avLst/>
          </a:prstGeom>
        </p:spPr>
      </p:pic>
    </p:spTree>
    <p:extLst>
      <p:ext uri="{BB962C8B-B14F-4D97-AF65-F5344CB8AC3E}">
        <p14:creationId xmlns:p14="http://schemas.microsoft.com/office/powerpoint/2010/main" val="2705581471"/>
      </p:ext>
    </p:extLst>
  </p:cSld>
  <p:clrMapOvr>
    <a:masterClrMapping/>
  </p:clrMapOvr>
  <p:transition spd="med">
    <p:fade thruBlk="1"/>
  </p:transition>
</p:sld>
</file>

<file path=ppt/theme/theme1.xml><?xml version="1.0" encoding="utf-8"?>
<a:theme xmlns:a="http://schemas.openxmlformats.org/drawingml/2006/main" name="Center-Blue">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Blue Template</Template>
  <TotalTime>1811</TotalTime>
  <Words>3415</Words>
  <Application>Microsoft Office PowerPoint</Application>
  <PresentationFormat>On-screen Show (4:3)</PresentationFormat>
  <Paragraphs>322</Paragraphs>
  <Slides>43</Slides>
  <Notes>34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Arial Narrow</vt:lpstr>
      <vt:lpstr>Bodoni MT</vt:lpstr>
      <vt:lpstr>Calibri</vt:lpstr>
      <vt:lpstr>Center-Blue</vt:lpstr>
      <vt:lpstr>Disaster triage</vt:lpstr>
      <vt:lpstr>Objectives</vt:lpstr>
      <vt:lpstr>Objectives</vt:lpstr>
      <vt:lpstr>PowerPoint Presentation</vt:lpstr>
      <vt:lpstr>PowerPoint Presentation</vt:lpstr>
      <vt:lpstr>PowerPoint Presentation</vt:lpstr>
      <vt:lpstr>PowerPoint Presentation</vt:lpstr>
      <vt:lpstr>PowerPoint Presentation</vt:lpstr>
      <vt:lpstr>PowerPoint Presentation</vt:lpstr>
      <vt:lpstr>Where &amp; when is DISASTER triage needed?</vt:lpstr>
      <vt:lpstr>PowerPoint Presentation</vt:lpstr>
      <vt:lpstr>PowerPoint Presentation</vt:lpstr>
      <vt:lpstr>Hospital triage</vt:lpstr>
      <vt:lpstr>Mass casualty triage definition</vt:lpstr>
      <vt:lpstr>Triage</vt:lpstr>
      <vt:lpstr>Step 1: Global Sorting</vt:lpstr>
      <vt:lpstr>Step 2: Individual Assessment</vt:lpstr>
      <vt:lpstr>Minimal (green)</vt:lpstr>
      <vt:lpstr>PowerPoint Presentation</vt:lpstr>
      <vt:lpstr>Delayed (yellow)</vt:lpstr>
      <vt:lpstr>PowerPoint Presentation</vt:lpstr>
      <vt:lpstr>Immediate (red)</vt:lpstr>
      <vt:lpstr>PowerPoint Presentation</vt:lpstr>
      <vt:lpstr>PowerPoint Presentation</vt:lpstr>
      <vt:lpstr>Expectant </vt:lpstr>
      <vt:lpstr>Dead (black)</vt:lpstr>
      <vt:lpstr>PowerPoint Presentation</vt:lpstr>
      <vt:lpstr>PowerPoint Presentation</vt:lpstr>
      <vt:lpstr>PowerPoint Presentation</vt:lpstr>
      <vt:lpstr>PowerPoint Presentation</vt:lpstr>
      <vt:lpstr>Keep in mind . . .  </vt:lpstr>
      <vt:lpstr>Keep in mind . . .  </vt:lpstr>
      <vt:lpstr>Your turn…………</vt:lpstr>
      <vt:lpstr>Adult male, breathing, moaning, obvious leg fracture.  Follows commands.</vt:lpstr>
      <vt:lpstr>Adult male, multiple shallow lacerations on the head, walking towards you, screaming that he needs immediate assistance. Follows commands.</vt:lpstr>
      <vt:lpstr>Adult female, unconscious, breathing labored, large chest wound.</vt:lpstr>
      <vt:lpstr>Adult female, open head wound. Grey matter visible. Respirations labored and irregular. No peripheral pulses palpable.</vt:lpstr>
      <vt:lpstr>Let’s combine your knowledge and a time limit:</vt:lpstr>
      <vt:lpstr>Extreme wind storm</vt:lpstr>
      <vt:lpstr>PowerPoint Presentation</vt:lpstr>
      <vt:lpstr>PowerPoint Presentation</vt:lpstr>
      <vt:lpstr>First . . . </vt:lpstr>
      <vt:lpstr>Your Turn Again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Disaster triage</dc:title>
  <dc:creator>Leslie Scofield</dc:creator>
  <cp:lastModifiedBy>Salwan Abbood</cp:lastModifiedBy>
  <cp:revision>151</cp:revision>
  <cp:lastPrinted>2019-03-13T22:40:22Z</cp:lastPrinted>
  <dcterms:created xsi:type="dcterms:W3CDTF">2009-05-05T02:51:03Z</dcterms:created>
  <dcterms:modified xsi:type="dcterms:W3CDTF">2019-03-28T04:57:10Z</dcterms:modified>
</cp:coreProperties>
</file>